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60" r:id="rId8"/>
    <p:sldId id="259" r:id="rId9"/>
    <p:sldId id="261" r:id="rId10"/>
    <p:sldId id="262" r:id="rId11"/>
    <p:sldId id="263" r:id="rId12"/>
    <p:sldId id="264" r:id="rId13"/>
    <p:sldId id="265" r:id="rId14"/>
    <p:sldId id="266" r:id="rId15"/>
    <p:sldId id="267"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A5AF3B-5065-099F-8CCA-E20447FF5328}" v="12" dt="2024-06-05T09:19:32.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p:scale>
          <a:sx n="80" d="100"/>
          <a:sy n="80" d="100"/>
        </p:scale>
        <p:origin x="480"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 Armitage" userId="S::armitak1@guiseleyschool.org.uk::0a77cd98-ef4f-4c95-8022-25bf6fddddd5" providerId="AD" clId="Web-{26A5AF3B-5065-099F-8CCA-E20447FF5328}"/>
    <pc:docChg chg="modSld">
      <pc:chgData name="K Armitage" userId="S::armitak1@guiseleyschool.org.uk::0a77cd98-ef4f-4c95-8022-25bf6fddddd5" providerId="AD" clId="Web-{26A5AF3B-5065-099F-8CCA-E20447FF5328}" dt="2024-06-05T09:18:08.793" v="4" actId="20577"/>
      <pc:docMkLst>
        <pc:docMk/>
      </pc:docMkLst>
      <pc:sldChg chg="modSp">
        <pc:chgData name="K Armitage" userId="S::armitak1@guiseleyschool.org.uk::0a77cd98-ef4f-4c95-8022-25bf6fddddd5" providerId="AD" clId="Web-{26A5AF3B-5065-099F-8CCA-E20447FF5328}" dt="2024-06-05T09:18:08.793" v="4" actId="20577"/>
        <pc:sldMkLst>
          <pc:docMk/>
          <pc:sldMk cId="137437821" sldId="265"/>
        </pc:sldMkLst>
        <pc:spChg chg="mod">
          <ac:chgData name="K Armitage" userId="S::armitak1@guiseleyschool.org.uk::0a77cd98-ef4f-4c95-8022-25bf6fddddd5" providerId="AD" clId="Web-{26A5AF3B-5065-099F-8CCA-E20447FF5328}" dt="2024-06-05T09:18:08.793" v="4" actId="20577"/>
          <ac:spMkLst>
            <pc:docMk/>
            <pc:sldMk cId="137437821" sldId="265"/>
            <ac:spMk id="4" creationId="{00000000-0000-0000-0000-000000000000}"/>
          </ac:spMkLst>
        </pc:spChg>
      </pc:sldChg>
    </pc:docChg>
  </pc:docChgLst>
  <pc:docChgLst>
    <pc:chgData name="K Armitage" userId="S::armitak1@guiseleyschool.org.uk::0a77cd98-ef4f-4c95-8022-25bf6fddddd5" providerId="AD" clId="Web-{A7813B2E-63BD-A383-B02E-AE092AC7D0FB}"/>
    <pc:docChg chg="modSld">
      <pc:chgData name="K Armitage" userId="S::armitak1@guiseleyschool.org.uk::0a77cd98-ef4f-4c95-8022-25bf6fddddd5" providerId="AD" clId="Web-{A7813B2E-63BD-A383-B02E-AE092AC7D0FB}" dt="2022-05-03T15:14:44.104" v="128" actId="20577"/>
      <pc:docMkLst>
        <pc:docMk/>
      </pc:docMkLst>
      <pc:sldChg chg="modSp">
        <pc:chgData name="K Armitage" userId="S::armitak1@guiseleyschool.org.uk::0a77cd98-ef4f-4c95-8022-25bf6fddddd5" providerId="AD" clId="Web-{A7813B2E-63BD-A383-B02E-AE092AC7D0FB}" dt="2022-05-03T15:12:30.772" v="58" actId="20577"/>
        <pc:sldMkLst>
          <pc:docMk/>
          <pc:sldMk cId="1947657842" sldId="259"/>
        </pc:sldMkLst>
        <pc:spChg chg="mod">
          <ac:chgData name="K Armitage" userId="S::armitak1@guiseleyschool.org.uk::0a77cd98-ef4f-4c95-8022-25bf6fddddd5" providerId="AD" clId="Web-{A7813B2E-63BD-A383-B02E-AE092AC7D0FB}" dt="2022-05-03T15:11:56.818" v="13" actId="20577"/>
          <ac:spMkLst>
            <pc:docMk/>
            <pc:sldMk cId="1947657842" sldId="259"/>
            <ac:spMk id="2" creationId="{00000000-0000-0000-0000-000000000000}"/>
          </ac:spMkLst>
        </pc:spChg>
        <pc:spChg chg="mod">
          <ac:chgData name="K Armitage" userId="S::armitak1@guiseleyschool.org.uk::0a77cd98-ef4f-4c95-8022-25bf6fddddd5" providerId="AD" clId="Web-{A7813B2E-63BD-A383-B02E-AE092AC7D0FB}" dt="2022-05-03T15:12:30.772" v="58" actId="20577"/>
          <ac:spMkLst>
            <pc:docMk/>
            <pc:sldMk cId="1947657842" sldId="259"/>
            <ac:spMk id="3" creationId="{00000000-0000-0000-0000-000000000000}"/>
          </ac:spMkLst>
        </pc:spChg>
      </pc:sldChg>
      <pc:sldChg chg="modSp">
        <pc:chgData name="K Armitage" userId="S::armitak1@guiseleyschool.org.uk::0a77cd98-ef4f-4c95-8022-25bf6fddddd5" providerId="AD" clId="Web-{A7813B2E-63BD-A383-B02E-AE092AC7D0FB}" dt="2022-05-03T15:11:05.035" v="10" actId="20577"/>
        <pc:sldMkLst>
          <pc:docMk/>
          <pc:sldMk cId="1416386044" sldId="260"/>
        </pc:sldMkLst>
        <pc:spChg chg="mod">
          <ac:chgData name="K Armitage" userId="S::armitak1@guiseleyschool.org.uk::0a77cd98-ef4f-4c95-8022-25bf6fddddd5" providerId="AD" clId="Web-{A7813B2E-63BD-A383-B02E-AE092AC7D0FB}" dt="2022-05-03T15:11:05.035" v="10" actId="20577"/>
          <ac:spMkLst>
            <pc:docMk/>
            <pc:sldMk cId="1416386044" sldId="260"/>
            <ac:spMk id="3" creationId="{00000000-0000-0000-0000-000000000000}"/>
          </ac:spMkLst>
        </pc:spChg>
        <pc:picChg chg="mod">
          <ac:chgData name="K Armitage" userId="S::armitak1@guiseleyschool.org.uk::0a77cd98-ef4f-4c95-8022-25bf6fddddd5" providerId="AD" clId="Web-{A7813B2E-63BD-A383-B02E-AE092AC7D0FB}" dt="2022-05-03T15:10:55.473" v="6" actId="14100"/>
          <ac:picMkLst>
            <pc:docMk/>
            <pc:sldMk cId="1416386044" sldId="260"/>
            <ac:picMk id="6" creationId="{00000000-0000-0000-0000-000000000000}"/>
          </ac:picMkLst>
        </pc:picChg>
      </pc:sldChg>
      <pc:sldChg chg="modSp">
        <pc:chgData name="K Armitage" userId="S::armitak1@guiseleyschool.org.uk::0a77cd98-ef4f-4c95-8022-25bf6fddddd5" providerId="AD" clId="Web-{A7813B2E-63BD-A383-B02E-AE092AC7D0FB}" dt="2022-05-03T15:14:25.728" v="123" actId="20577"/>
        <pc:sldMkLst>
          <pc:docMk/>
          <pc:sldMk cId="137437821" sldId="265"/>
        </pc:sldMkLst>
        <pc:spChg chg="mod">
          <ac:chgData name="K Armitage" userId="S::armitak1@guiseleyschool.org.uk::0a77cd98-ef4f-4c95-8022-25bf6fddddd5" providerId="AD" clId="Web-{A7813B2E-63BD-A383-B02E-AE092AC7D0FB}" dt="2022-05-03T15:13:15.273" v="61" actId="20577"/>
          <ac:spMkLst>
            <pc:docMk/>
            <pc:sldMk cId="137437821" sldId="265"/>
            <ac:spMk id="3" creationId="{00000000-0000-0000-0000-000000000000}"/>
          </ac:spMkLst>
        </pc:spChg>
        <pc:spChg chg="mod">
          <ac:chgData name="K Armitage" userId="S::armitak1@guiseleyschool.org.uk::0a77cd98-ef4f-4c95-8022-25bf6fddddd5" providerId="AD" clId="Web-{A7813B2E-63BD-A383-B02E-AE092AC7D0FB}" dt="2022-05-03T15:14:25.728" v="123" actId="20577"/>
          <ac:spMkLst>
            <pc:docMk/>
            <pc:sldMk cId="137437821" sldId="265"/>
            <ac:spMk id="4" creationId="{00000000-0000-0000-0000-000000000000}"/>
          </ac:spMkLst>
        </pc:spChg>
      </pc:sldChg>
      <pc:sldChg chg="modSp">
        <pc:chgData name="K Armitage" userId="S::armitak1@guiseleyschool.org.uk::0a77cd98-ef4f-4c95-8022-25bf6fddddd5" providerId="AD" clId="Web-{A7813B2E-63BD-A383-B02E-AE092AC7D0FB}" dt="2022-05-03T15:14:44.104" v="128" actId="20577"/>
        <pc:sldMkLst>
          <pc:docMk/>
          <pc:sldMk cId="3957379592" sldId="268"/>
        </pc:sldMkLst>
        <pc:spChg chg="mod">
          <ac:chgData name="K Armitage" userId="S::armitak1@guiseleyschool.org.uk::0a77cd98-ef4f-4c95-8022-25bf6fddddd5" providerId="AD" clId="Web-{A7813B2E-63BD-A383-B02E-AE092AC7D0FB}" dt="2022-05-03T15:14:44.104" v="128" actId="20577"/>
          <ac:spMkLst>
            <pc:docMk/>
            <pc:sldMk cId="3957379592" sldId="268"/>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B36D664-3C8D-47DE-B407-6E9FF1D41593}" type="datetimeFigureOut">
              <a:rPr lang="en-GB" smtClean="0"/>
              <a:t>05/06/2024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8948EF-EC18-43FB-B2E2-2CEA0F37035F}" type="slidenum">
              <a:rPr lang="en-GB" smtClean="0"/>
              <a:t>‹#›</a:t>
            </a:fld>
            <a:endParaRPr lang="en-GB"/>
          </a:p>
        </p:txBody>
      </p:sp>
    </p:spTree>
    <p:extLst>
      <p:ext uri="{BB962C8B-B14F-4D97-AF65-F5344CB8AC3E}">
        <p14:creationId xmlns:p14="http://schemas.microsoft.com/office/powerpoint/2010/main" val="522549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B36D664-3C8D-47DE-B407-6E9FF1D41593}" type="datetimeFigureOut">
              <a:rPr lang="en-GB" smtClean="0"/>
              <a:t>05/06/2024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8948EF-EC18-43FB-B2E2-2CEA0F37035F}" type="slidenum">
              <a:rPr lang="en-GB" smtClean="0"/>
              <a:t>‹#›</a:t>
            </a:fld>
            <a:endParaRPr lang="en-GB"/>
          </a:p>
        </p:txBody>
      </p:sp>
    </p:spTree>
    <p:extLst>
      <p:ext uri="{BB962C8B-B14F-4D97-AF65-F5344CB8AC3E}">
        <p14:creationId xmlns:p14="http://schemas.microsoft.com/office/powerpoint/2010/main" val="664372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B36D664-3C8D-47DE-B407-6E9FF1D41593}" type="datetimeFigureOut">
              <a:rPr lang="en-GB" smtClean="0"/>
              <a:t>05/06/2024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8948EF-EC18-43FB-B2E2-2CEA0F37035F}" type="slidenum">
              <a:rPr lang="en-GB" smtClean="0"/>
              <a:t>‹#›</a:t>
            </a:fld>
            <a:endParaRPr lang="en-GB"/>
          </a:p>
        </p:txBody>
      </p:sp>
    </p:spTree>
    <p:extLst>
      <p:ext uri="{BB962C8B-B14F-4D97-AF65-F5344CB8AC3E}">
        <p14:creationId xmlns:p14="http://schemas.microsoft.com/office/powerpoint/2010/main" val="363043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B36D664-3C8D-47DE-B407-6E9FF1D41593}" type="datetimeFigureOut">
              <a:rPr lang="en-GB" smtClean="0"/>
              <a:t>05/06/2024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8948EF-EC18-43FB-B2E2-2CEA0F37035F}" type="slidenum">
              <a:rPr lang="en-GB" smtClean="0"/>
              <a:t>‹#›</a:t>
            </a:fld>
            <a:endParaRPr lang="en-GB"/>
          </a:p>
        </p:txBody>
      </p:sp>
    </p:spTree>
    <p:extLst>
      <p:ext uri="{BB962C8B-B14F-4D97-AF65-F5344CB8AC3E}">
        <p14:creationId xmlns:p14="http://schemas.microsoft.com/office/powerpoint/2010/main" val="1114384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B36D664-3C8D-47DE-B407-6E9FF1D41593}" type="datetimeFigureOut">
              <a:rPr lang="en-GB" smtClean="0"/>
              <a:t>05/06/2024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C8948EF-EC18-43FB-B2E2-2CEA0F37035F}" type="slidenum">
              <a:rPr lang="en-GB" smtClean="0"/>
              <a:t>‹#›</a:t>
            </a:fld>
            <a:endParaRPr lang="en-GB"/>
          </a:p>
        </p:txBody>
      </p:sp>
    </p:spTree>
    <p:extLst>
      <p:ext uri="{BB962C8B-B14F-4D97-AF65-F5344CB8AC3E}">
        <p14:creationId xmlns:p14="http://schemas.microsoft.com/office/powerpoint/2010/main" val="404494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B36D664-3C8D-47DE-B407-6E9FF1D41593}" type="datetimeFigureOut">
              <a:rPr lang="en-GB" smtClean="0"/>
              <a:t>05/06/2024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8948EF-EC18-43FB-B2E2-2CEA0F37035F}" type="slidenum">
              <a:rPr lang="en-GB" smtClean="0"/>
              <a:t>‹#›</a:t>
            </a:fld>
            <a:endParaRPr lang="en-GB"/>
          </a:p>
        </p:txBody>
      </p:sp>
    </p:spTree>
    <p:extLst>
      <p:ext uri="{BB962C8B-B14F-4D97-AF65-F5344CB8AC3E}">
        <p14:creationId xmlns:p14="http://schemas.microsoft.com/office/powerpoint/2010/main" val="222992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B36D664-3C8D-47DE-B407-6E9FF1D41593}" type="datetimeFigureOut">
              <a:rPr lang="en-GB" smtClean="0"/>
              <a:t>05/06/2024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C8948EF-EC18-43FB-B2E2-2CEA0F37035F}" type="slidenum">
              <a:rPr lang="en-GB" smtClean="0"/>
              <a:t>‹#›</a:t>
            </a:fld>
            <a:endParaRPr lang="en-GB"/>
          </a:p>
        </p:txBody>
      </p:sp>
    </p:spTree>
    <p:extLst>
      <p:ext uri="{BB962C8B-B14F-4D97-AF65-F5344CB8AC3E}">
        <p14:creationId xmlns:p14="http://schemas.microsoft.com/office/powerpoint/2010/main" val="14891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B36D664-3C8D-47DE-B407-6E9FF1D41593}" type="datetimeFigureOut">
              <a:rPr lang="en-GB" smtClean="0"/>
              <a:t>05/06/2024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C8948EF-EC18-43FB-B2E2-2CEA0F37035F}" type="slidenum">
              <a:rPr lang="en-GB" smtClean="0"/>
              <a:t>‹#›</a:t>
            </a:fld>
            <a:endParaRPr lang="en-GB"/>
          </a:p>
        </p:txBody>
      </p:sp>
    </p:spTree>
    <p:extLst>
      <p:ext uri="{BB962C8B-B14F-4D97-AF65-F5344CB8AC3E}">
        <p14:creationId xmlns:p14="http://schemas.microsoft.com/office/powerpoint/2010/main" val="33210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6D664-3C8D-47DE-B407-6E9FF1D41593}" type="datetimeFigureOut">
              <a:rPr lang="en-GB" smtClean="0"/>
              <a:t>05/06/2024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C8948EF-EC18-43FB-B2E2-2CEA0F37035F}" type="slidenum">
              <a:rPr lang="en-GB" smtClean="0"/>
              <a:t>‹#›</a:t>
            </a:fld>
            <a:endParaRPr lang="en-GB"/>
          </a:p>
        </p:txBody>
      </p:sp>
    </p:spTree>
    <p:extLst>
      <p:ext uri="{BB962C8B-B14F-4D97-AF65-F5344CB8AC3E}">
        <p14:creationId xmlns:p14="http://schemas.microsoft.com/office/powerpoint/2010/main" val="2881989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36D664-3C8D-47DE-B407-6E9FF1D41593}" type="datetimeFigureOut">
              <a:rPr lang="en-GB" smtClean="0"/>
              <a:t>05/06/2024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8948EF-EC18-43FB-B2E2-2CEA0F37035F}" type="slidenum">
              <a:rPr lang="en-GB" smtClean="0"/>
              <a:t>‹#›</a:t>
            </a:fld>
            <a:endParaRPr lang="en-GB"/>
          </a:p>
        </p:txBody>
      </p:sp>
    </p:spTree>
    <p:extLst>
      <p:ext uri="{BB962C8B-B14F-4D97-AF65-F5344CB8AC3E}">
        <p14:creationId xmlns:p14="http://schemas.microsoft.com/office/powerpoint/2010/main" val="2968830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36D664-3C8D-47DE-B407-6E9FF1D41593}" type="datetimeFigureOut">
              <a:rPr lang="en-GB" smtClean="0"/>
              <a:t>05/06/2024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C8948EF-EC18-43FB-B2E2-2CEA0F37035F}" type="slidenum">
              <a:rPr lang="en-GB" smtClean="0"/>
              <a:t>‹#›</a:t>
            </a:fld>
            <a:endParaRPr lang="en-GB"/>
          </a:p>
        </p:txBody>
      </p:sp>
    </p:spTree>
    <p:extLst>
      <p:ext uri="{BB962C8B-B14F-4D97-AF65-F5344CB8AC3E}">
        <p14:creationId xmlns:p14="http://schemas.microsoft.com/office/powerpoint/2010/main" val="1998067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6D664-3C8D-47DE-B407-6E9FF1D41593}" type="datetimeFigureOut">
              <a:rPr lang="en-GB" smtClean="0"/>
              <a:t>05/06/2024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8948EF-EC18-43FB-B2E2-2CEA0F37035F}" type="slidenum">
              <a:rPr lang="en-GB" smtClean="0"/>
              <a:t>‹#›</a:t>
            </a:fld>
            <a:endParaRPr lang="en-GB"/>
          </a:p>
        </p:txBody>
      </p:sp>
    </p:spTree>
    <p:extLst>
      <p:ext uri="{BB962C8B-B14F-4D97-AF65-F5344CB8AC3E}">
        <p14:creationId xmlns:p14="http://schemas.microsoft.com/office/powerpoint/2010/main" val="753953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tate.org.uk/visit/tate-liverpool/display/constellations" TargetMode="Externa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5910"/>
            <a:ext cx="9144000" cy="1950104"/>
          </a:xfrm>
        </p:spPr>
        <p:txBody>
          <a:bodyPr/>
          <a:lstStyle/>
          <a:p>
            <a:r>
              <a:rPr lang="en-GB" dirty="0"/>
              <a:t>Year 11 into 12</a:t>
            </a:r>
            <a:br>
              <a:rPr lang="en-GB" dirty="0"/>
            </a:br>
            <a:r>
              <a:rPr lang="en-GB" dirty="0"/>
              <a:t>Fine Art Gap Tasks</a:t>
            </a:r>
          </a:p>
        </p:txBody>
      </p:sp>
      <p:sp>
        <p:nvSpPr>
          <p:cNvPr id="3" name="Subtitle 2"/>
          <p:cNvSpPr>
            <a:spLocks noGrp="1"/>
          </p:cNvSpPr>
          <p:nvPr>
            <p:ph type="subTitle" idx="1"/>
          </p:nvPr>
        </p:nvSpPr>
        <p:spPr>
          <a:xfrm>
            <a:off x="1524000" y="2176014"/>
            <a:ext cx="9144000" cy="1655762"/>
          </a:xfrm>
        </p:spPr>
        <p:txBody>
          <a:bodyPr/>
          <a:lstStyle/>
          <a:p>
            <a:r>
              <a:rPr lang="en-GB" dirty="0"/>
              <a:t>The Fine Art Gap tasks – here to help you prepare for A-Level Fine Art</a:t>
            </a:r>
          </a:p>
        </p:txBody>
      </p:sp>
      <p:pic>
        <p:nvPicPr>
          <p:cNvPr id="4" name="Picture 3"/>
          <p:cNvPicPr>
            <a:picLocks noChangeAspect="1"/>
          </p:cNvPicPr>
          <p:nvPr/>
        </p:nvPicPr>
        <p:blipFill>
          <a:blip r:embed="rId2"/>
          <a:stretch>
            <a:fillRect/>
          </a:stretch>
        </p:blipFill>
        <p:spPr>
          <a:xfrm>
            <a:off x="2905043" y="2658036"/>
            <a:ext cx="4086112" cy="4086112"/>
          </a:xfrm>
          <a:prstGeom prst="rect">
            <a:avLst/>
          </a:prstGeom>
        </p:spPr>
      </p:pic>
      <p:pic>
        <p:nvPicPr>
          <p:cNvPr id="5" name="Picture 4"/>
          <p:cNvPicPr>
            <a:picLocks noChangeAspect="1"/>
          </p:cNvPicPr>
          <p:nvPr/>
        </p:nvPicPr>
        <p:blipFill>
          <a:blip r:embed="rId3"/>
          <a:stretch>
            <a:fillRect/>
          </a:stretch>
        </p:blipFill>
        <p:spPr>
          <a:xfrm>
            <a:off x="7091239" y="2658036"/>
            <a:ext cx="5000358" cy="3333572"/>
          </a:xfrm>
          <a:prstGeom prst="rect">
            <a:avLst/>
          </a:prstGeom>
        </p:spPr>
      </p:pic>
      <p:pic>
        <p:nvPicPr>
          <p:cNvPr id="1026" name="Picture 2" descr="Bold Breaking Waves by Maggi Hambling (With images) | Art, 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716" y="2658036"/>
            <a:ext cx="2600086" cy="3123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53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59" y="156410"/>
            <a:ext cx="11753836" cy="1257372"/>
          </a:xfrm>
          <a:solidFill>
            <a:schemeClr val="accent4">
              <a:lumMod val="40000"/>
              <a:lumOff val="60000"/>
            </a:schemeClr>
          </a:solidFill>
        </p:spPr>
        <p:txBody>
          <a:bodyPr>
            <a:normAutofit/>
          </a:bodyPr>
          <a:lstStyle/>
          <a:p>
            <a:r>
              <a:rPr lang="en-GB" dirty="0"/>
              <a:t>Task 1: Your response</a:t>
            </a:r>
            <a:endParaRPr lang="en-GB" sz="3600" dirty="0"/>
          </a:p>
        </p:txBody>
      </p:sp>
      <p:sp>
        <p:nvSpPr>
          <p:cNvPr id="3" name="Content Placeholder 2"/>
          <p:cNvSpPr>
            <a:spLocks noGrp="1"/>
          </p:cNvSpPr>
          <p:nvPr>
            <p:ph idx="1"/>
          </p:nvPr>
        </p:nvSpPr>
        <p:spPr>
          <a:xfrm>
            <a:off x="169459" y="1634556"/>
            <a:ext cx="5966646" cy="5039199"/>
          </a:xfrm>
          <a:solidFill>
            <a:schemeClr val="accent6">
              <a:lumMod val="20000"/>
              <a:lumOff val="80000"/>
            </a:schemeClr>
          </a:solidFill>
        </p:spPr>
        <p:txBody>
          <a:bodyPr vert="horz" lIns="91440" tIns="45720" rIns="91440" bIns="45720" rtlCol="0" anchor="t">
            <a:normAutofit lnSpcReduction="10000"/>
          </a:bodyPr>
          <a:lstStyle/>
          <a:p>
            <a:r>
              <a:rPr lang="en-GB" dirty="0"/>
              <a:t>Now, having looked at how other artists have responded to events of their time, I would like you to be an artist, and respond to the events of our time.</a:t>
            </a:r>
          </a:p>
          <a:p>
            <a:r>
              <a:rPr lang="en-GB" dirty="0"/>
              <a:t>How you do this is up to you, but I want you to consider colour, composition, meaning and technique, just as you did for the analysis tasks. </a:t>
            </a:r>
          </a:p>
          <a:p>
            <a:r>
              <a:rPr lang="en-GB" dirty="0"/>
              <a:t>Feel free to use other artists you like to inspire you.</a:t>
            </a:r>
          </a:p>
          <a:p>
            <a:r>
              <a:rPr lang="en-GB" dirty="0"/>
              <a:t>Sketch out some ideas for your piece before you start it.</a:t>
            </a:r>
          </a:p>
          <a:p>
            <a:endParaRPr lang="en-GB" dirty="0"/>
          </a:p>
          <a:p>
            <a:endParaRPr lang="en-GB" dirty="0"/>
          </a:p>
        </p:txBody>
      </p:sp>
      <p:sp>
        <p:nvSpPr>
          <p:cNvPr id="4" name="TextBox 3"/>
          <p:cNvSpPr txBox="1"/>
          <p:nvPr/>
        </p:nvSpPr>
        <p:spPr>
          <a:xfrm>
            <a:off x="6256421" y="764445"/>
            <a:ext cx="5546558" cy="5632311"/>
          </a:xfrm>
          <a:prstGeom prst="rect">
            <a:avLst/>
          </a:prstGeom>
          <a:solidFill>
            <a:schemeClr val="accent1">
              <a:lumMod val="40000"/>
              <a:lumOff val="60000"/>
            </a:schemeClr>
          </a:solidFill>
        </p:spPr>
        <p:txBody>
          <a:bodyPr wrap="square" lIns="91440" tIns="45720" rIns="91440" bIns="45720" rtlCol="0" anchor="t">
            <a:spAutoFit/>
          </a:bodyPr>
          <a:lstStyle/>
          <a:p>
            <a:r>
              <a:rPr lang="en-GB" dirty="0"/>
              <a:t>Your piece could be…</a:t>
            </a:r>
          </a:p>
          <a:p>
            <a:pPr marL="285750" indent="-285750">
              <a:buFont typeface="Arial" panose="020B0604020202020204" pitchFamily="34" charset="0"/>
              <a:buChar char="•"/>
            </a:pPr>
            <a:r>
              <a:rPr lang="en-GB" dirty="0"/>
              <a:t>A collage of news articles, key people and key images from the news, like Grayson Perry or Rauschenberg.</a:t>
            </a:r>
          </a:p>
          <a:p>
            <a:pPr marL="285750" indent="-285750">
              <a:buFont typeface="Arial" panose="020B0604020202020204" pitchFamily="34" charset="0"/>
              <a:buChar char="•"/>
            </a:pPr>
            <a:r>
              <a:rPr lang="en-GB" dirty="0"/>
              <a:t>A selection of small drawings of things you can see around you during the event – they could be colourful like Lawrence’s work</a:t>
            </a:r>
          </a:p>
          <a:p>
            <a:pPr marL="285750" indent="-285750">
              <a:buFont typeface="Arial" panose="020B0604020202020204" pitchFamily="34" charset="0"/>
              <a:buChar char="•"/>
            </a:pPr>
            <a:r>
              <a:rPr lang="en-GB" dirty="0"/>
              <a:t>You could get quotations from the news, or from your families and repeat them like Lawrence’s work</a:t>
            </a:r>
            <a:endParaRPr lang="en-GB" dirty="0">
              <a:cs typeface="Calibri"/>
            </a:endParaRPr>
          </a:p>
          <a:p>
            <a:pPr marL="285750" indent="-285750">
              <a:buFont typeface="Arial" panose="020B0604020202020204" pitchFamily="34" charset="0"/>
              <a:buChar char="•"/>
            </a:pPr>
            <a:r>
              <a:rPr lang="en-GB" dirty="0"/>
              <a:t>You could do a dark and contrasting self portrait to replicate the dark atmosphere of something political you have strong feelings about - look at how Delacroix used light and dark</a:t>
            </a:r>
          </a:p>
          <a:p>
            <a:pPr marL="285750" indent="-285750">
              <a:buFont typeface="Arial" panose="020B0604020202020204" pitchFamily="34" charset="0"/>
              <a:buChar char="•"/>
            </a:pPr>
            <a:r>
              <a:rPr lang="en-GB" dirty="0"/>
              <a:t>You could do a portrait of a family member talking about an event or get them to speak about it with you.</a:t>
            </a:r>
          </a:p>
          <a:p>
            <a:pPr marL="285750" indent="-285750">
              <a:buFont typeface="Arial" panose="020B0604020202020204" pitchFamily="34" charset="0"/>
              <a:buChar char="•"/>
            </a:pPr>
            <a:r>
              <a:rPr lang="en-GB" dirty="0"/>
              <a:t>You could take photographs to include in your work…</a:t>
            </a:r>
          </a:p>
          <a:p>
            <a:pPr marL="285750" indent="-285750">
              <a:buFont typeface="Arial" panose="020B0604020202020204" pitchFamily="34" charset="0"/>
              <a:buChar char="•"/>
            </a:pPr>
            <a:r>
              <a:rPr lang="en-GB" dirty="0"/>
              <a:t>Honestly, anything goes, but try to show skills and a good concept.</a:t>
            </a:r>
          </a:p>
          <a:p>
            <a:pPr marL="285750" indent="-285750">
              <a:buFont typeface="Arial" panose="020B0604020202020204" pitchFamily="34" charset="0"/>
              <a:buChar char="•"/>
            </a:pPr>
            <a:r>
              <a:rPr lang="en-GB" dirty="0"/>
              <a:t>Message or email any art teacher if you want clarification on any of this.</a:t>
            </a:r>
          </a:p>
        </p:txBody>
      </p:sp>
    </p:spTree>
    <p:extLst>
      <p:ext uri="{BB962C8B-B14F-4D97-AF65-F5344CB8AC3E}">
        <p14:creationId xmlns:p14="http://schemas.microsoft.com/office/powerpoint/2010/main" val="137437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59" y="156410"/>
            <a:ext cx="6207278" cy="1257372"/>
          </a:xfrm>
          <a:solidFill>
            <a:schemeClr val="accent2">
              <a:lumMod val="40000"/>
              <a:lumOff val="60000"/>
            </a:schemeClr>
          </a:solidFill>
        </p:spPr>
        <p:txBody>
          <a:bodyPr>
            <a:normAutofit/>
          </a:bodyPr>
          <a:lstStyle/>
          <a:p>
            <a:r>
              <a:rPr lang="en-GB" sz="3600" dirty="0"/>
              <a:t>Task 2: Constellations Art History</a:t>
            </a:r>
            <a:endParaRPr lang="en-GB" sz="2800" dirty="0"/>
          </a:p>
        </p:txBody>
      </p:sp>
      <p:sp>
        <p:nvSpPr>
          <p:cNvPr id="3" name="Content Placeholder 2"/>
          <p:cNvSpPr>
            <a:spLocks noGrp="1"/>
          </p:cNvSpPr>
          <p:nvPr>
            <p:ph idx="1"/>
          </p:nvPr>
        </p:nvSpPr>
        <p:spPr>
          <a:xfrm>
            <a:off x="169459" y="1634557"/>
            <a:ext cx="4270194" cy="5067032"/>
          </a:xfrm>
          <a:solidFill>
            <a:schemeClr val="accent6">
              <a:lumMod val="20000"/>
              <a:lumOff val="80000"/>
            </a:schemeClr>
          </a:solidFill>
        </p:spPr>
        <p:txBody>
          <a:bodyPr>
            <a:normAutofit/>
          </a:bodyPr>
          <a:lstStyle/>
          <a:p>
            <a:r>
              <a:rPr lang="en-GB" sz="2400" dirty="0"/>
              <a:t>Usually, we think of history, and history of art in chronological order. The Tate Gallery in Liverpool has decided to change this, and has linked pieces of Art by themes. </a:t>
            </a:r>
          </a:p>
          <a:p>
            <a:r>
              <a:rPr lang="en-GB" sz="2400" dirty="0"/>
              <a:t>Some are linked by music, some by subject matter, some by how they look. </a:t>
            </a:r>
          </a:p>
          <a:p>
            <a:r>
              <a:rPr lang="en-GB" sz="2400" dirty="0"/>
              <a:t>A wide range of art is explored, and it shows how art can unite us, exploring the same themes across time and space.</a:t>
            </a:r>
          </a:p>
          <a:p>
            <a:endParaRPr lang="en-GB" dirty="0"/>
          </a:p>
          <a:p>
            <a:endParaRPr lang="en-GB" dirty="0"/>
          </a:p>
          <a:p>
            <a:endParaRPr lang="en-GB" dirty="0"/>
          </a:p>
        </p:txBody>
      </p:sp>
      <p:sp>
        <p:nvSpPr>
          <p:cNvPr id="4" name="TextBox 3"/>
          <p:cNvSpPr txBox="1"/>
          <p:nvPr/>
        </p:nvSpPr>
        <p:spPr>
          <a:xfrm>
            <a:off x="4559968" y="1634557"/>
            <a:ext cx="4668253" cy="5078313"/>
          </a:xfrm>
          <a:prstGeom prst="rect">
            <a:avLst/>
          </a:prstGeom>
          <a:solidFill>
            <a:schemeClr val="accent1">
              <a:lumMod val="40000"/>
              <a:lumOff val="60000"/>
            </a:schemeClr>
          </a:solidFill>
        </p:spPr>
        <p:txBody>
          <a:bodyPr wrap="square" rtlCol="0">
            <a:spAutoFit/>
          </a:bodyPr>
          <a:lstStyle/>
          <a:p>
            <a:r>
              <a:rPr lang="en-GB" dirty="0"/>
              <a:t>Task:</a:t>
            </a:r>
          </a:p>
          <a:p>
            <a:r>
              <a:rPr lang="en-GB" dirty="0"/>
              <a:t>Go to the Tate Liverpool Constellations site. </a:t>
            </a:r>
          </a:p>
          <a:p>
            <a:r>
              <a:rPr lang="en-GB" dirty="0"/>
              <a:t>You can find it by googling “Constellations Tate” or going to this website:</a:t>
            </a:r>
          </a:p>
          <a:p>
            <a:r>
              <a:rPr lang="en-GB" dirty="0">
                <a:hlinkClick r:id="rId2"/>
              </a:rPr>
              <a:t>https://www.tate.org.uk/visit/tate-liverpool/display/constellations</a:t>
            </a:r>
            <a:endParaRPr lang="en-GB" dirty="0"/>
          </a:p>
          <a:p>
            <a:endParaRPr lang="en-GB" dirty="0"/>
          </a:p>
          <a:p>
            <a:r>
              <a:rPr lang="en-GB" dirty="0"/>
              <a:t>In a mini sketchbook or PowerPoint, write an overview of the exhibition, “Constellations”</a:t>
            </a:r>
          </a:p>
          <a:p>
            <a:endParaRPr lang="en-GB" dirty="0"/>
          </a:p>
          <a:p>
            <a:r>
              <a:rPr lang="en-GB" dirty="0"/>
              <a:t>Find three pieces in one Constellation which link together, and write approximately 300 words about how they are linked. Consider the formal elements as well as your own interpretation. </a:t>
            </a:r>
          </a:p>
          <a:p>
            <a:endParaRPr lang="en-GB" dirty="0"/>
          </a:p>
          <a:p>
            <a:r>
              <a:rPr lang="en-GB" dirty="0"/>
              <a:t>Again, this can be hand written or creatively presented. </a:t>
            </a:r>
          </a:p>
        </p:txBody>
      </p:sp>
      <p:pic>
        <p:nvPicPr>
          <p:cNvPr id="5" name="Picture 4"/>
          <p:cNvPicPr>
            <a:picLocks noChangeAspect="1"/>
          </p:cNvPicPr>
          <p:nvPr/>
        </p:nvPicPr>
        <p:blipFill>
          <a:blip r:embed="rId3"/>
          <a:stretch>
            <a:fillRect/>
          </a:stretch>
        </p:blipFill>
        <p:spPr>
          <a:xfrm>
            <a:off x="9348536" y="156410"/>
            <a:ext cx="2708708" cy="2037097"/>
          </a:xfrm>
          <a:prstGeom prst="rect">
            <a:avLst/>
          </a:prstGeom>
        </p:spPr>
      </p:pic>
      <p:pic>
        <p:nvPicPr>
          <p:cNvPr id="6" name="Picture 5"/>
          <p:cNvPicPr>
            <a:picLocks noChangeAspect="1"/>
          </p:cNvPicPr>
          <p:nvPr/>
        </p:nvPicPr>
        <p:blipFill>
          <a:blip r:embed="rId4"/>
          <a:stretch>
            <a:fillRect/>
          </a:stretch>
        </p:blipFill>
        <p:spPr>
          <a:xfrm>
            <a:off x="9354623" y="2328417"/>
            <a:ext cx="2702621" cy="1954825"/>
          </a:xfrm>
          <a:prstGeom prst="rect">
            <a:avLst/>
          </a:prstGeom>
        </p:spPr>
      </p:pic>
      <p:pic>
        <p:nvPicPr>
          <p:cNvPr id="7" name="Picture 6"/>
          <p:cNvPicPr>
            <a:picLocks noChangeAspect="1"/>
          </p:cNvPicPr>
          <p:nvPr/>
        </p:nvPicPr>
        <p:blipFill>
          <a:blip r:embed="rId5"/>
          <a:stretch>
            <a:fillRect/>
          </a:stretch>
        </p:blipFill>
        <p:spPr>
          <a:xfrm>
            <a:off x="10443411" y="4418151"/>
            <a:ext cx="1613833" cy="2328257"/>
          </a:xfrm>
          <a:prstGeom prst="rect">
            <a:avLst/>
          </a:prstGeom>
        </p:spPr>
      </p:pic>
    </p:spTree>
    <p:extLst>
      <p:ext uri="{BB962C8B-B14F-4D97-AF65-F5344CB8AC3E}">
        <p14:creationId xmlns:p14="http://schemas.microsoft.com/office/powerpoint/2010/main" val="1453301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526376" y="84224"/>
            <a:ext cx="3593431" cy="2021305"/>
          </a:xfrm>
          <a:prstGeom prst="rect">
            <a:avLst/>
          </a:prstGeom>
        </p:spPr>
      </p:pic>
      <p:sp>
        <p:nvSpPr>
          <p:cNvPr id="2" name="Title 1"/>
          <p:cNvSpPr>
            <a:spLocks noGrp="1"/>
          </p:cNvSpPr>
          <p:nvPr>
            <p:ph type="title"/>
          </p:nvPr>
        </p:nvSpPr>
        <p:spPr>
          <a:xfrm>
            <a:off x="169459" y="156410"/>
            <a:ext cx="6207278" cy="1257372"/>
          </a:xfrm>
          <a:solidFill>
            <a:srgbClr val="92D050"/>
          </a:solidFill>
        </p:spPr>
        <p:txBody>
          <a:bodyPr>
            <a:normAutofit/>
          </a:bodyPr>
          <a:lstStyle/>
          <a:p>
            <a:r>
              <a:rPr lang="en-GB" sz="3600" dirty="0"/>
              <a:t>Task 3: Skills building booklet</a:t>
            </a:r>
            <a:endParaRPr lang="en-GB" sz="2800" dirty="0"/>
          </a:p>
        </p:txBody>
      </p:sp>
      <p:sp>
        <p:nvSpPr>
          <p:cNvPr id="3" name="Content Placeholder 2"/>
          <p:cNvSpPr>
            <a:spLocks noGrp="1"/>
          </p:cNvSpPr>
          <p:nvPr>
            <p:ph idx="1"/>
          </p:nvPr>
        </p:nvSpPr>
        <p:spPr>
          <a:xfrm>
            <a:off x="169459" y="1634557"/>
            <a:ext cx="4270194" cy="5067032"/>
          </a:xfrm>
          <a:solidFill>
            <a:schemeClr val="accent6">
              <a:lumMod val="20000"/>
              <a:lumOff val="80000"/>
            </a:schemeClr>
          </a:solidFill>
        </p:spPr>
        <p:txBody>
          <a:bodyPr>
            <a:normAutofit/>
          </a:bodyPr>
          <a:lstStyle/>
          <a:p>
            <a:r>
              <a:rPr lang="en-GB" sz="2400" dirty="0"/>
              <a:t>For A-Level we will need to see increased level of skill in your work, in whatever field of Art you are going to study.</a:t>
            </a:r>
          </a:p>
          <a:p>
            <a:r>
              <a:rPr lang="en-GB" sz="2400" dirty="0"/>
              <a:t>We will look at still life, human form and towns and cities as initial projects.</a:t>
            </a:r>
          </a:p>
          <a:p>
            <a:r>
              <a:rPr lang="en-GB" sz="2400" dirty="0"/>
              <a:t>You will create a small booklet full of skills – in this we want to see your skills improve and evidence that you have tried to improve. These skills do not need to be perfect. </a:t>
            </a:r>
          </a:p>
          <a:p>
            <a:endParaRPr lang="en-GB" dirty="0"/>
          </a:p>
          <a:p>
            <a:endParaRPr lang="en-GB" dirty="0"/>
          </a:p>
          <a:p>
            <a:endParaRPr lang="en-GB" dirty="0"/>
          </a:p>
        </p:txBody>
      </p:sp>
      <p:sp>
        <p:nvSpPr>
          <p:cNvPr id="4" name="TextBox 3"/>
          <p:cNvSpPr txBox="1"/>
          <p:nvPr/>
        </p:nvSpPr>
        <p:spPr>
          <a:xfrm>
            <a:off x="4551310" y="1625898"/>
            <a:ext cx="5033210" cy="5078313"/>
          </a:xfrm>
          <a:prstGeom prst="rect">
            <a:avLst/>
          </a:prstGeom>
          <a:solidFill>
            <a:schemeClr val="accent1">
              <a:lumMod val="40000"/>
              <a:lumOff val="60000"/>
            </a:schemeClr>
          </a:solidFill>
        </p:spPr>
        <p:txBody>
          <a:bodyPr wrap="square" lIns="91440" tIns="45720" rIns="91440" bIns="45720" rtlCol="0" anchor="t">
            <a:spAutoFit/>
          </a:bodyPr>
          <a:lstStyle/>
          <a:p>
            <a:r>
              <a:rPr lang="en-GB" dirty="0"/>
              <a:t>Task:</a:t>
            </a:r>
          </a:p>
          <a:p>
            <a:r>
              <a:rPr lang="en-GB" dirty="0"/>
              <a:t>Use YouTube, the VLE and knowledge organisers to find ways to improve some basic skills. Start with these any of these or if you already feel confident with them, perhaps try something you don't know that well, like landscape drawing etc.</a:t>
            </a:r>
            <a:endParaRPr lang="en-GB" dirty="0">
              <a:cs typeface="Calibri"/>
            </a:endParaRPr>
          </a:p>
          <a:p>
            <a:pPr marL="285750" indent="-285750">
              <a:buFont typeface="Arial" panose="020B0604020202020204" pitchFamily="34" charset="0"/>
              <a:buChar char="•"/>
            </a:pPr>
            <a:r>
              <a:rPr lang="en-GB" dirty="0"/>
              <a:t>The grid method for enlarging drawings</a:t>
            </a:r>
          </a:p>
          <a:p>
            <a:pPr marL="285750" indent="-285750">
              <a:buFont typeface="Arial" panose="020B0604020202020204" pitchFamily="34" charset="0"/>
              <a:buChar char="•"/>
            </a:pPr>
            <a:r>
              <a:rPr lang="en-GB" dirty="0"/>
              <a:t>Proportions of the face</a:t>
            </a:r>
          </a:p>
          <a:p>
            <a:pPr marL="285750" indent="-285750">
              <a:buFont typeface="Arial" panose="020B0604020202020204" pitchFamily="34" charset="0"/>
              <a:buChar char="•"/>
            </a:pPr>
            <a:r>
              <a:rPr lang="en-GB" dirty="0"/>
              <a:t>Proportions of the human body</a:t>
            </a:r>
          </a:p>
          <a:p>
            <a:pPr marL="285750" indent="-285750">
              <a:buFont typeface="Arial" panose="020B0604020202020204" pitchFamily="34" charset="0"/>
              <a:buChar char="•"/>
            </a:pPr>
            <a:r>
              <a:rPr lang="en-GB" dirty="0"/>
              <a:t>How to show a full range of tone in pencil, and use this to show form (3D)</a:t>
            </a:r>
          </a:p>
          <a:p>
            <a:pPr marL="285750" indent="-285750">
              <a:buFont typeface="Arial" panose="020B0604020202020204" pitchFamily="34" charset="0"/>
              <a:buChar char="•"/>
            </a:pPr>
            <a:r>
              <a:rPr lang="en-GB" dirty="0"/>
              <a:t>How to create a range of tone in pen using mark making (and use this to show form)</a:t>
            </a:r>
          </a:p>
          <a:p>
            <a:pPr marL="285750" indent="-285750">
              <a:buFont typeface="Arial" panose="020B0604020202020204" pitchFamily="34" charset="0"/>
              <a:buChar char="•"/>
            </a:pPr>
            <a:r>
              <a:rPr lang="en-GB" dirty="0"/>
              <a:t>How to mix and blend a full range of colours in acrylic paint</a:t>
            </a:r>
          </a:p>
          <a:p>
            <a:pPr marL="285750" indent="-285750">
              <a:buFont typeface="Arial" panose="020B0604020202020204" pitchFamily="34" charset="0"/>
              <a:buChar char="•"/>
            </a:pPr>
            <a:r>
              <a:rPr lang="en-GB" dirty="0"/>
              <a:t>How to draw detailed human facial features such as eyes, lips etc.</a:t>
            </a:r>
          </a:p>
          <a:p>
            <a:pPr marL="285750" indent="-285750">
              <a:buFont typeface="Arial" panose="020B0604020202020204" pitchFamily="34" charset="0"/>
              <a:buChar char="•"/>
            </a:pPr>
            <a:r>
              <a:rPr lang="en-GB" dirty="0"/>
              <a:t>How to paint detailed human facial features</a:t>
            </a:r>
          </a:p>
        </p:txBody>
      </p:sp>
      <p:pic>
        <p:nvPicPr>
          <p:cNvPr id="3074" name="Picture 2" descr="Proportions of the 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7518" y="2176158"/>
            <a:ext cx="2432290" cy="27844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10568374" y="5054542"/>
            <a:ext cx="1626769" cy="1735220"/>
          </a:xfrm>
          <a:prstGeom prst="rect">
            <a:avLst/>
          </a:prstGeom>
        </p:spPr>
      </p:pic>
    </p:spTree>
    <p:extLst>
      <p:ext uri="{BB962C8B-B14F-4D97-AF65-F5344CB8AC3E}">
        <p14:creationId xmlns:p14="http://schemas.microsoft.com/office/powerpoint/2010/main" val="3459708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350168" cy="1325563"/>
          </a:xfrm>
          <a:solidFill>
            <a:schemeClr val="accent6">
              <a:lumMod val="20000"/>
              <a:lumOff val="80000"/>
            </a:schemeClr>
          </a:solidFill>
        </p:spPr>
        <p:txBody>
          <a:bodyPr/>
          <a:lstStyle/>
          <a:p>
            <a:r>
              <a:rPr lang="en-GB" dirty="0"/>
              <a:t>Finally…</a:t>
            </a:r>
          </a:p>
        </p:txBody>
      </p:sp>
      <p:sp>
        <p:nvSpPr>
          <p:cNvPr id="3" name="Content Placeholder 2"/>
          <p:cNvSpPr>
            <a:spLocks noGrp="1"/>
          </p:cNvSpPr>
          <p:nvPr>
            <p:ph idx="1"/>
          </p:nvPr>
        </p:nvSpPr>
        <p:spPr>
          <a:solidFill>
            <a:schemeClr val="accent2">
              <a:lumMod val="40000"/>
              <a:lumOff val="60000"/>
            </a:schemeClr>
          </a:solidFill>
          <a:ln>
            <a:solidFill>
              <a:schemeClr val="accent2">
                <a:lumMod val="40000"/>
                <a:lumOff val="60000"/>
              </a:schemeClr>
            </a:solidFill>
          </a:ln>
        </p:spPr>
        <p:txBody>
          <a:bodyPr vert="horz" lIns="91440" tIns="45720" rIns="91440" bIns="45720" rtlCol="0" anchor="t">
            <a:normAutofit lnSpcReduction="10000"/>
          </a:bodyPr>
          <a:lstStyle/>
          <a:p>
            <a:r>
              <a:rPr lang="en-GB" dirty="0"/>
              <a:t>Your teacher will want to see these in September so however you do these tasks, make sure you bring them to school when you first get back!</a:t>
            </a:r>
            <a:endParaRPr lang="en-GB" dirty="0">
              <a:cs typeface="Calibri" panose="020F0502020204030204"/>
            </a:endParaRPr>
          </a:p>
          <a:p>
            <a:r>
              <a:rPr lang="en-GB" dirty="0"/>
              <a:t>You will share your personal response with the rest of your Fine Art class </a:t>
            </a:r>
          </a:p>
          <a:p>
            <a:r>
              <a:rPr lang="en-GB" dirty="0"/>
              <a:t>If you have questions or concerns once you have fully read (and re-read) this presentation, ask an art teacher for clarification.</a:t>
            </a:r>
          </a:p>
          <a:p>
            <a:endParaRPr lang="en-GB" dirty="0"/>
          </a:p>
          <a:p>
            <a:r>
              <a:rPr lang="en-GB" dirty="0"/>
              <a:t>Good luck, and we can’t wait to see your responses and get started with a new Year 12 Fine Art group!</a:t>
            </a:r>
          </a:p>
        </p:txBody>
      </p:sp>
    </p:spTree>
    <p:extLst>
      <p:ext uri="{BB962C8B-B14F-4D97-AF65-F5344CB8AC3E}">
        <p14:creationId xmlns:p14="http://schemas.microsoft.com/office/powerpoint/2010/main" val="3957379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14" y="128457"/>
            <a:ext cx="10515600" cy="1325563"/>
          </a:xfrm>
          <a:solidFill>
            <a:schemeClr val="accent1">
              <a:lumMod val="20000"/>
              <a:lumOff val="80000"/>
            </a:schemeClr>
          </a:solidFill>
        </p:spPr>
        <p:txBody>
          <a:bodyPr/>
          <a:lstStyle/>
          <a:p>
            <a:r>
              <a:rPr lang="en-GB" dirty="0"/>
              <a:t>Firstly, welcome to your Fine Art A-Level!</a:t>
            </a:r>
          </a:p>
        </p:txBody>
      </p:sp>
      <p:sp>
        <p:nvSpPr>
          <p:cNvPr id="3" name="Content Placeholder 2"/>
          <p:cNvSpPr>
            <a:spLocks noGrp="1"/>
          </p:cNvSpPr>
          <p:nvPr>
            <p:ph idx="1"/>
          </p:nvPr>
        </p:nvSpPr>
        <p:spPr>
          <a:xfrm>
            <a:off x="225014" y="1567441"/>
            <a:ext cx="7219278" cy="5102299"/>
          </a:xfrm>
          <a:solidFill>
            <a:schemeClr val="accent2">
              <a:lumMod val="20000"/>
              <a:lumOff val="80000"/>
            </a:schemeClr>
          </a:solidFill>
        </p:spPr>
        <p:txBody>
          <a:bodyPr>
            <a:normAutofit fontScale="92500" lnSpcReduction="20000"/>
          </a:bodyPr>
          <a:lstStyle/>
          <a:p>
            <a:r>
              <a:rPr lang="en-GB" dirty="0"/>
              <a:t>Fine Art A-Level is a tough, but rewarding course</a:t>
            </a:r>
          </a:p>
          <a:p>
            <a:r>
              <a:rPr lang="en-GB" dirty="0"/>
              <a:t>If you love Art, and want to make Art, you will succeed! </a:t>
            </a:r>
          </a:p>
          <a:p>
            <a:r>
              <a:rPr lang="en-GB" dirty="0"/>
              <a:t>You will find your own style as an artist, and will grow and flourish in this style as the course progresses.</a:t>
            </a:r>
          </a:p>
          <a:p>
            <a:endParaRPr lang="en-GB" dirty="0"/>
          </a:p>
          <a:p>
            <a:r>
              <a:rPr lang="en-GB" dirty="0"/>
              <a:t>As you may know, 60% of your assessment is your “Personal Investigation”  - which means you can choose to study anything you want within Art, with guidance from your teachers and peers. You will start this investigation at the end of Y12. </a:t>
            </a:r>
          </a:p>
          <a:p>
            <a:r>
              <a:rPr lang="en-GB" dirty="0"/>
              <a:t>40% is your exam, and much like your GCSE, you will get starting points to choose from and then a controlled assessment at the end. </a:t>
            </a:r>
          </a:p>
        </p:txBody>
      </p:sp>
      <p:sp>
        <p:nvSpPr>
          <p:cNvPr id="4" name="TextBox 3"/>
          <p:cNvSpPr txBox="1"/>
          <p:nvPr/>
        </p:nvSpPr>
        <p:spPr>
          <a:xfrm>
            <a:off x="7659445" y="1567441"/>
            <a:ext cx="4313816" cy="4247317"/>
          </a:xfrm>
          <a:prstGeom prst="rect">
            <a:avLst/>
          </a:prstGeom>
          <a:solidFill>
            <a:schemeClr val="accent6">
              <a:lumMod val="40000"/>
              <a:lumOff val="60000"/>
            </a:schemeClr>
          </a:solidFill>
        </p:spPr>
        <p:txBody>
          <a:bodyPr wrap="square" rtlCol="0">
            <a:spAutoFit/>
          </a:bodyPr>
          <a:lstStyle/>
          <a:p>
            <a:r>
              <a:rPr lang="en-GB" dirty="0"/>
              <a:t>During Year 12 Fine Art, you will develop your skills in art hugely, before deciding on an investigation. You will cover things such as…</a:t>
            </a:r>
          </a:p>
          <a:p>
            <a:pPr marL="285750" indent="-285750">
              <a:buFont typeface="Arial" panose="020B0604020202020204" pitchFamily="34" charset="0"/>
              <a:buChar char="•"/>
            </a:pPr>
            <a:r>
              <a:rPr lang="en-GB" dirty="0"/>
              <a:t>Portraiture and human form</a:t>
            </a:r>
          </a:p>
          <a:p>
            <a:pPr marL="285750" indent="-285750">
              <a:buFont typeface="Arial" panose="020B0604020202020204" pitchFamily="34" charset="0"/>
              <a:buChar char="•"/>
            </a:pPr>
            <a:r>
              <a:rPr lang="en-GB" dirty="0"/>
              <a:t>Optional life drawing lessons</a:t>
            </a:r>
          </a:p>
          <a:p>
            <a:pPr marL="285750" indent="-285750">
              <a:buFont typeface="Arial" panose="020B0604020202020204" pitchFamily="34" charset="0"/>
              <a:buChar char="•"/>
            </a:pPr>
            <a:r>
              <a:rPr lang="en-GB" dirty="0"/>
              <a:t>Exploration of a wide range of media</a:t>
            </a:r>
          </a:p>
          <a:p>
            <a:pPr marL="285750" indent="-285750">
              <a:buFont typeface="Arial" panose="020B0604020202020204" pitchFamily="34" charset="0"/>
              <a:buChar char="•"/>
            </a:pPr>
            <a:r>
              <a:rPr lang="en-GB" dirty="0"/>
              <a:t>Mastery of using media you may already be familiar with, such as paint, pencils, charcoal, ink, clay and others</a:t>
            </a:r>
          </a:p>
          <a:p>
            <a:pPr marL="285750" indent="-285750">
              <a:buFont typeface="Arial" panose="020B0604020202020204" pitchFamily="34" charset="0"/>
              <a:buChar char="•"/>
            </a:pPr>
            <a:r>
              <a:rPr lang="en-GB" dirty="0"/>
              <a:t>Exposure to new media, such as oil paint</a:t>
            </a:r>
          </a:p>
          <a:p>
            <a:pPr marL="285750" indent="-285750">
              <a:buFont typeface="Arial" panose="020B0604020202020204" pitchFamily="34" charset="0"/>
              <a:buChar char="•"/>
            </a:pPr>
            <a:r>
              <a:rPr lang="en-GB" dirty="0"/>
              <a:t>Introductions to Art History</a:t>
            </a:r>
          </a:p>
          <a:p>
            <a:pPr marL="285750" indent="-285750">
              <a:buFont typeface="Arial" panose="020B0604020202020204" pitchFamily="34" charset="0"/>
              <a:buChar char="•"/>
            </a:pPr>
            <a:r>
              <a:rPr lang="en-GB" dirty="0"/>
              <a:t>Developing your written skills and analysis</a:t>
            </a:r>
          </a:p>
          <a:p>
            <a:pPr marL="285750" indent="-285750">
              <a:buFont typeface="Arial" panose="020B0604020202020204" pitchFamily="34" charset="0"/>
              <a:buChar char="•"/>
            </a:pPr>
            <a:r>
              <a:rPr lang="en-GB" dirty="0"/>
              <a:t>Developing your own ideas</a:t>
            </a:r>
          </a:p>
        </p:txBody>
      </p:sp>
    </p:spTree>
    <p:extLst>
      <p:ext uri="{BB962C8B-B14F-4D97-AF65-F5344CB8AC3E}">
        <p14:creationId xmlns:p14="http://schemas.microsoft.com/office/powerpoint/2010/main" val="1647041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983" y="193638"/>
            <a:ext cx="3916681" cy="946674"/>
          </a:xfrm>
          <a:solidFill>
            <a:schemeClr val="accent1">
              <a:lumMod val="20000"/>
              <a:lumOff val="80000"/>
            </a:schemeClr>
          </a:solidFill>
        </p:spPr>
        <p:txBody>
          <a:bodyPr/>
          <a:lstStyle/>
          <a:p>
            <a:r>
              <a:rPr lang="en-GB" dirty="0"/>
              <a:t>Your Gap Tasks</a:t>
            </a:r>
          </a:p>
        </p:txBody>
      </p:sp>
      <p:sp>
        <p:nvSpPr>
          <p:cNvPr id="3" name="Content Placeholder 2"/>
          <p:cNvSpPr>
            <a:spLocks noGrp="1"/>
          </p:cNvSpPr>
          <p:nvPr>
            <p:ph idx="1"/>
          </p:nvPr>
        </p:nvSpPr>
        <p:spPr>
          <a:xfrm>
            <a:off x="181983" y="1258646"/>
            <a:ext cx="8736106" cy="5454126"/>
          </a:xfrm>
          <a:solidFill>
            <a:schemeClr val="accent2">
              <a:lumMod val="20000"/>
              <a:lumOff val="80000"/>
            </a:schemeClr>
          </a:solidFill>
        </p:spPr>
        <p:txBody>
          <a:bodyPr>
            <a:normAutofit lnSpcReduction="10000"/>
          </a:bodyPr>
          <a:lstStyle/>
          <a:p>
            <a:pPr marL="0" indent="0">
              <a:buNone/>
            </a:pPr>
            <a:r>
              <a:rPr lang="en-GB" dirty="0"/>
              <a:t>In this PowerPoint there are 3 tasks – we want you to complete them all. You have a long time to do this, as we want to see your work once we arrive back to school in September. </a:t>
            </a:r>
          </a:p>
          <a:p>
            <a:pPr marL="0" indent="0">
              <a:buNone/>
            </a:pPr>
            <a:r>
              <a:rPr lang="en-GB" dirty="0"/>
              <a:t>We suggest doing this a little bit per week, rather than trying to get it all done at once, perhaps 1 or 2 hours per week will do. </a:t>
            </a:r>
          </a:p>
          <a:p>
            <a:pPr marL="0" indent="0">
              <a:buNone/>
            </a:pPr>
            <a:r>
              <a:rPr lang="en-GB" dirty="0"/>
              <a:t>You can work on all 3 tasks at the same time, or do one at a time. </a:t>
            </a:r>
          </a:p>
          <a:p>
            <a:pPr marL="0" indent="0">
              <a:buNone/>
            </a:pPr>
            <a:r>
              <a:rPr lang="en-GB" dirty="0"/>
              <a:t>Task 1 is the longest task and you will show this to your new teacher and peers in September</a:t>
            </a:r>
          </a:p>
          <a:p>
            <a:pPr marL="0" indent="0">
              <a:buNone/>
            </a:pPr>
            <a:r>
              <a:rPr lang="en-GB" dirty="0"/>
              <a:t>Tasks 2 and 3 are going to be shared with your teacher, so we can get to know you and your skills well before the course starts. </a:t>
            </a:r>
          </a:p>
        </p:txBody>
      </p:sp>
      <p:pic>
        <p:nvPicPr>
          <p:cNvPr id="4" name="Picture 3"/>
          <p:cNvPicPr>
            <a:picLocks noChangeAspect="1"/>
          </p:cNvPicPr>
          <p:nvPr/>
        </p:nvPicPr>
        <p:blipFill>
          <a:blip r:embed="rId2"/>
          <a:stretch>
            <a:fillRect/>
          </a:stretch>
        </p:blipFill>
        <p:spPr>
          <a:xfrm>
            <a:off x="8599981" y="193638"/>
            <a:ext cx="3437826" cy="2000922"/>
          </a:xfrm>
          <a:prstGeom prst="rect">
            <a:avLst/>
          </a:prstGeom>
        </p:spPr>
      </p:pic>
      <p:pic>
        <p:nvPicPr>
          <p:cNvPr id="5" name="Picture 4"/>
          <p:cNvPicPr>
            <a:picLocks noChangeAspect="1"/>
          </p:cNvPicPr>
          <p:nvPr/>
        </p:nvPicPr>
        <p:blipFill>
          <a:blip r:embed="rId3"/>
          <a:stretch>
            <a:fillRect/>
          </a:stretch>
        </p:blipFill>
        <p:spPr>
          <a:xfrm>
            <a:off x="9027809" y="2366233"/>
            <a:ext cx="3009998" cy="4023809"/>
          </a:xfrm>
          <a:prstGeom prst="rect">
            <a:avLst/>
          </a:prstGeom>
        </p:spPr>
      </p:pic>
    </p:spTree>
    <p:extLst>
      <p:ext uri="{BB962C8B-B14F-4D97-AF65-F5344CB8AC3E}">
        <p14:creationId xmlns:p14="http://schemas.microsoft.com/office/powerpoint/2010/main" val="3562281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983" y="193638"/>
            <a:ext cx="3916681" cy="946674"/>
          </a:xfrm>
          <a:solidFill>
            <a:schemeClr val="accent1">
              <a:lumMod val="20000"/>
              <a:lumOff val="80000"/>
            </a:schemeClr>
          </a:solidFill>
        </p:spPr>
        <p:txBody>
          <a:bodyPr/>
          <a:lstStyle/>
          <a:p>
            <a:r>
              <a:rPr lang="en-GB" dirty="0"/>
              <a:t>Your Gap Tasks</a:t>
            </a:r>
          </a:p>
        </p:txBody>
      </p:sp>
      <p:sp>
        <p:nvSpPr>
          <p:cNvPr id="3" name="Content Placeholder 2"/>
          <p:cNvSpPr>
            <a:spLocks noGrp="1"/>
          </p:cNvSpPr>
          <p:nvPr>
            <p:ph idx="1"/>
          </p:nvPr>
        </p:nvSpPr>
        <p:spPr>
          <a:xfrm>
            <a:off x="181983" y="1258646"/>
            <a:ext cx="8736106" cy="5454126"/>
          </a:xfrm>
          <a:solidFill>
            <a:schemeClr val="accent2">
              <a:lumMod val="20000"/>
              <a:lumOff val="80000"/>
            </a:schemeClr>
          </a:solidFill>
        </p:spPr>
        <p:txBody>
          <a:bodyPr vert="horz" lIns="91440" tIns="45720" rIns="91440" bIns="45720" rtlCol="0" anchor="t">
            <a:normAutofit lnSpcReduction="10000"/>
          </a:bodyPr>
          <a:lstStyle/>
          <a:p>
            <a:pPr marL="0" indent="0">
              <a:buNone/>
            </a:pPr>
            <a:r>
              <a:rPr lang="en-GB" u="sng" dirty="0"/>
              <a:t>Task 1: </a:t>
            </a:r>
          </a:p>
          <a:p>
            <a:pPr marL="0" indent="0">
              <a:buNone/>
            </a:pPr>
            <a:r>
              <a:rPr lang="en-GB" dirty="0"/>
              <a:t>Create a personal response to your feelings about any social, political or personal event. </a:t>
            </a:r>
            <a:br>
              <a:rPr lang="en-GB" dirty="0"/>
            </a:br>
            <a:r>
              <a:rPr lang="en-GB" sz="1800" dirty="0"/>
              <a:t>This will be a personal piece of Art, which you will create in response to the current situation in the/your world. How you do it is up to you. The slides below will give you guidance.</a:t>
            </a:r>
            <a:br>
              <a:rPr lang="en-GB" dirty="0"/>
            </a:br>
            <a:br>
              <a:rPr lang="en-GB" dirty="0"/>
            </a:br>
            <a:r>
              <a:rPr lang="en-GB" u="sng" dirty="0"/>
              <a:t>Task 2: </a:t>
            </a:r>
          </a:p>
          <a:p>
            <a:pPr marL="0" indent="0">
              <a:buNone/>
            </a:pPr>
            <a:r>
              <a:rPr lang="en-GB" dirty="0"/>
              <a:t>Art History Constellations </a:t>
            </a:r>
          </a:p>
          <a:p>
            <a:pPr marL="0" indent="0">
              <a:buNone/>
            </a:pPr>
            <a:r>
              <a:rPr lang="en-GB" sz="1800" dirty="0"/>
              <a:t>This task is designed to give you some insight into Art History, but the art works are linked by theme rather than chronologically. </a:t>
            </a:r>
          </a:p>
          <a:p>
            <a:pPr marL="0" indent="0">
              <a:buNone/>
            </a:pPr>
            <a:r>
              <a:rPr lang="en-GB" u="sng" dirty="0"/>
              <a:t>Task 3:</a:t>
            </a:r>
          </a:p>
          <a:p>
            <a:pPr marL="0" indent="0">
              <a:buNone/>
            </a:pPr>
            <a:r>
              <a:rPr lang="en-GB" dirty="0"/>
              <a:t>Skills building sketchbook</a:t>
            </a:r>
          </a:p>
          <a:p>
            <a:pPr marL="0" indent="0">
              <a:buNone/>
            </a:pPr>
            <a:r>
              <a:rPr lang="en-GB" sz="1800" dirty="0"/>
              <a:t>Before you get to Year 12, we would like to see you building you recording skills up. There will be video tutorials and tips to help you with this. </a:t>
            </a:r>
          </a:p>
        </p:txBody>
      </p:sp>
      <p:pic>
        <p:nvPicPr>
          <p:cNvPr id="6" name="Picture 5"/>
          <p:cNvPicPr>
            <a:picLocks noChangeAspect="1"/>
          </p:cNvPicPr>
          <p:nvPr/>
        </p:nvPicPr>
        <p:blipFill>
          <a:blip r:embed="rId2"/>
          <a:stretch>
            <a:fillRect/>
          </a:stretch>
        </p:blipFill>
        <p:spPr>
          <a:xfrm>
            <a:off x="8557705" y="115206"/>
            <a:ext cx="3472653" cy="2604490"/>
          </a:xfrm>
          <a:prstGeom prst="rect">
            <a:avLst/>
          </a:prstGeom>
        </p:spPr>
      </p:pic>
      <p:pic>
        <p:nvPicPr>
          <p:cNvPr id="7" name="Picture 6"/>
          <p:cNvPicPr>
            <a:picLocks noChangeAspect="1"/>
          </p:cNvPicPr>
          <p:nvPr/>
        </p:nvPicPr>
        <p:blipFill>
          <a:blip r:embed="rId3"/>
          <a:stretch>
            <a:fillRect/>
          </a:stretch>
        </p:blipFill>
        <p:spPr>
          <a:xfrm>
            <a:off x="9103056" y="3018760"/>
            <a:ext cx="2927301" cy="1951534"/>
          </a:xfrm>
          <a:prstGeom prst="rect">
            <a:avLst/>
          </a:prstGeom>
        </p:spPr>
      </p:pic>
    </p:spTree>
    <p:extLst>
      <p:ext uri="{BB962C8B-B14F-4D97-AF65-F5344CB8AC3E}">
        <p14:creationId xmlns:p14="http://schemas.microsoft.com/office/powerpoint/2010/main" val="1416386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59" y="160409"/>
            <a:ext cx="10515600" cy="1325563"/>
          </a:xfrm>
          <a:solidFill>
            <a:schemeClr val="accent4">
              <a:lumMod val="40000"/>
              <a:lumOff val="60000"/>
            </a:schemeClr>
          </a:solidFill>
        </p:spPr>
        <p:txBody>
          <a:bodyPr/>
          <a:lstStyle/>
          <a:p>
            <a:r>
              <a:rPr lang="en-GB" dirty="0"/>
              <a:t>Task 1: Create a response to an event of your choice</a:t>
            </a:r>
            <a:endParaRPr lang="en-GB" dirty="0">
              <a:cs typeface="Calibri Light"/>
            </a:endParaRPr>
          </a:p>
        </p:txBody>
      </p:sp>
      <p:sp>
        <p:nvSpPr>
          <p:cNvPr id="3" name="Content Placeholder 2"/>
          <p:cNvSpPr>
            <a:spLocks noGrp="1"/>
          </p:cNvSpPr>
          <p:nvPr>
            <p:ph idx="1"/>
          </p:nvPr>
        </p:nvSpPr>
        <p:spPr>
          <a:xfrm>
            <a:off x="169459" y="1634556"/>
            <a:ext cx="5966646" cy="5039199"/>
          </a:xfrm>
          <a:solidFill>
            <a:schemeClr val="accent6">
              <a:lumMod val="20000"/>
              <a:lumOff val="80000"/>
            </a:schemeClr>
          </a:solidFill>
        </p:spPr>
        <p:txBody>
          <a:bodyPr vert="horz" lIns="91440" tIns="45720" rIns="91440" bIns="45720" rtlCol="0" anchor="t">
            <a:normAutofit fontScale="92500" lnSpcReduction="10000"/>
          </a:bodyPr>
          <a:lstStyle/>
          <a:p>
            <a:r>
              <a:rPr lang="en-GB" dirty="0"/>
              <a:t>Artists throughout history have used Art to respond to events that were significant, either to them, or in history. </a:t>
            </a:r>
          </a:p>
          <a:p>
            <a:r>
              <a:rPr lang="en-GB" dirty="0"/>
              <a:t>We want you to create a personal response to an event of your choice, it could be something political, cultural, social, or even personal. It is up to you!</a:t>
            </a:r>
          </a:p>
          <a:p>
            <a:r>
              <a:rPr lang="en-GB" dirty="0"/>
              <a:t>There are a few examples of how artists have responded to events in the past, take influence from these and use their work to help you plan what you will do.</a:t>
            </a:r>
          </a:p>
          <a:p>
            <a:r>
              <a:rPr lang="en-GB" dirty="0"/>
              <a:t>In a sketchbook, write notes and opinions about each piece so you have evidence and information to work from</a:t>
            </a:r>
          </a:p>
        </p:txBody>
      </p:sp>
      <p:pic>
        <p:nvPicPr>
          <p:cNvPr id="4" name="Picture 3"/>
          <p:cNvPicPr>
            <a:picLocks noChangeAspect="1"/>
          </p:cNvPicPr>
          <p:nvPr/>
        </p:nvPicPr>
        <p:blipFill>
          <a:blip r:embed="rId2"/>
          <a:stretch>
            <a:fillRect/>
          </a:stretch>
        </p:blipFill>
        <p:spPr>
          <a:xfrm>
            <a:off x="6045959" y="2184915"/>
            <a:ext cx="6146041" cy="4673085"/>
          </a:xfrm>
          <a:prstGeom prst="rect">
            <a:avLst/>
          </a:prstGeom>
        </p:spPr>
      </p:pic>
      <p:sp>
        <p:nvSpPr>
          <p:cNvPr id="5" name="TextBox 4"/>
          <p:cNvSpPr txBox="1"/>
          <p:nvPr/>
        </p:nvSpPr>
        <p:spPr>
          <a:xfrm>
            <a:off x="7892716" y="1634556"/>
            <a:ext cx="3573379" cy="646331"/>
          </a:xfrm>
          <a:prstGeom prst="rect">
            <a:avLst/>
          </a:prstGeom>
          <a:noFill/>
        </p:spPr>
        <p:txBody>
          <a:bodyPr wrap="square" rtlCol="0">
            <a:spAutoFit/>
          </a:bodyPr>
          <a:lstStyle/>
          <a:p>
            <a:r>
              <a:rPr lang="en-GB" b="1" dirty="0"/>
              <a:t>BARBARA JONES-HOGU </a:t>
            </a:r>
            <a:br>
              <a:rPr lang="en-GB" dirty="0"/>
            </a:br>
            <a:r>
              <a:rPr lang="en-GB" i="1" dirty="0"/>
              <a:t>Unite</a:t>
            </a:r>
            <a:r>
              <a:rPr lang="en-GB" dirty="0"/>
              <a:t> (1971)  </a:t>
            </a:r>
          </a:p>
        </p:txBody>
      </p:sp>
    </p:spTree>
    <p:extLst>
      <p:ext uri="{BB962C8B-B14F-4D97-AF65-F5344CB8AC3E}">
        <p14:creationId xmlns:p14="http://schemas.microsoft.com/office/powerpoint/2010/main" val="1947657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59" y="160409"/>
            <a:ext cx="10515600" cy="1325563"/>
          </a:xfrm>
          <a:solidFill>
            <a:schemeClr val="accent4">
              <a:lumMod val="40000"/>
              <a:lumOff val="60000"/>
            </a:schemeClr>
          </a:solidFill>
        </p:spPr>
        <p:txBody>
          <a:bodyPr/>
          <a:lstStyle/>
          <a:p>
            <a:r>
              <a:rPr lang="en-GB" dirty="0"/>
              <a:t>Task 1: </a:t>
            </a:r>
            <a:br>
              <a:rPr lang="en-GB" dirty="0"/>
            </a:br>
            <a:r>
              <a:rPr lang="en-GB" dirty="0"/>
              <a:t>Grayson Perry – “Matching Pair” (2016)</a:t>
            </a:r>
          </a:p>
        </p:txBody>
      </p:sp>
      <p:sp>
        <p:nvSpPr>
          <p:cNvPr id="3" name="Content Placeholder 2"/>
          <p:cNvSpPr>
            <a:spLocks noGrp="1"/>
          </p:cNvSpPr>
          <p:nvPr>
            <p:ph idx="1"/>
          </p:nvPr>
        </p:nvSpPr>
        <p:spPr>
          <a:xfrm>
            <a:off x="169459" y="1634556"/>
            <a:ext cx="5966646" cy="5039199"/>
          </a:xfrm>
          <a:solidFill>
            <a:schemeClr val="accent6">
              <a:lumMod val="20000"/>
              <a:lumOff val="80000"/>
            </a:schemeClr>
          </a:solidFill>
        </p:spPr>
        <p:txBody>
          <a:bodyPr>
            <a:normAutofit fontScale="85000" lnSpcReduction="20000"/>
          </a:bodyPr>
          <a:lstStyle/>
          <a:p>
            <a:r>
              <a:rPr lang="en-GB" dirty="0"/>
              <a:t>Research this piece of Art to find out some answers to questions below</a:t>
            </a:r>
          </a:p>
          <a:p>
            <a:r>
              <a:rPr lang="en-GB" dirty="0"/>
              <a:t>What event is Grayson Perry responding to?</a:t>
            </a:r>
          </a:p>
          <a:p>
            <a:r>
              <a:rPr lang="en-GB" dirty="0"/>
              <a:t>Describe the colour scheme, and analyse why you think he chose these colours</a:t>
            </a:r>
          </a:p>
          <a:p>
            <a:r>
              <a:rPr lang="en-GB" dirty="0"/>
              <a:t>Can you see/find any notable figures on the vases?</a:t>
            </a:r>
          </a:p>
          <a:p>
            <a:r>
              <a:rPr lang="en-GB" dirty="0"/>
              <a:t>Why do you think he chose to do two vases?</a:t>
            </a:r>
          </a:p>
          <a:p>
            <a:r>
              <a:rPr lang="en-GB" dirty="0"/>
              <a:t>What is the composition of the images on the vases like?</a:t>
            </a:r>
          </a:p>
          <a:p>
            <a:r>
              <a:rPr lang="en-GB" dirty="0"/>
              <a:t>Give three techniques Perry has used on his vases. </a:t>
            </a:r>
          </a:p>
          <a:p>
            <a:r>
              <a:rPr lang="en-GB" dirty="0"/>
              <a:t>Why do you think he called this art, “Matching Pair?”</a:t>
            </a:r>
          </a:p>
        </p:txBody>
      </p:sp>
      <p:pic>
        <p:nvPicPr>
          <p:cNvPr id="6" name="Picture 5"/>
          <p:cNvPicPr>
            <a:picLocks noChangeAspect="1"/>
          </p:cNvPicPr>
          <p:nvPr/>
        </p:nvPicPr>
        <p:blipFill>
          <a:blip r:embed="rId2"/>
          <a:stretch>
            <a:fillRect/>
          </a:stretch>
        </p:blipFill>
        <p:spPr>
          <a:xfrm>
            <a:off x="6260230" y="2382253"/>
            <a:ext cx="5722002" cy="4291502"/>
          </a:xfrm>
          <a:prstGeom prst="rect">
            <a:avLst/>
          </a:prstGeom>
        </p:spPr>
      </p:pic>
    </p:spTree>
    <p:extLst>
      <p:ext uri="{BB962C8B-B14F-4D97-AF65-F5344CB8AC3E}">
        <p14:creationId xmlns:p14="http://schemas.microsoft.com/office/powerpoint/2010/main" val="493812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59" y="160409"/>
            <a:ext cx="11753836" cy="1325563"/>
          </a:xfrm>
          <a:solidFill>
            <a:schemeClr val="accent4">
              <a:lumMod val="40000"/>
              <a:lumOff val="60000"/>
            </a:schemeClr>
          </a:solidFill>
        </p:spPr>
        <p:txBody>
          <a:bodyPr>
            <a:normAutofit fontScale="90000"/>
          </a:bodyPr>
          <a:lstStyle/>
          <a:p>
            <a:r>
              <a:rPr lang="en-GB" dirty="0"/>
              <a:t>Task 1:</a:t>
            </a:r>
            <a:br>
              <a:rPr lang="en-GB" dirty="0"/>
            </a:br>
            <a:r>
              <a:rPr lang="en-US" sz="3600" dirty="0"/>
              <a:t>"Black Children Keep Your Spirits Free" (1972) by Carolyn Lawrence</a:t>
            </a:r>
            <a:endParaRPr lang="en-GB" sz="3600" dirty="0"/>
          </a:p>
        </p:txBody>
      </p:sp>
      <p:sp>
        <p:nvSpPr>
          <p:cNvPr id="3" name="Content Placeholder 2"/>
          <p:cNvSpPr>
            <a:spLocks noGrp="1"/>
          </p:cNvSpPr>
          <p:nvPr>
            <p:ph idx="1"/>
          </p:nvPr>
        </p:nvSpPr>
        <p:spPr>
          <a:xfrm>
            <a:off x="169459" y="1634556"/>
            <a:ext cx="6556194" cy="5039199"/>
          </a:xfrm>
          <a:solidFill>
            <a:schemeClr val="accent6">
              <a:lumMod val="20000"/>
              <a:lumOff val="80000"/>
            </a:schemeClr>
          </a:solidFill>
        </p:spPr>
        <p:txBody>
          <a:bodyPr>
            <a:normAutofit fontScale="92500" lnSpcReduction="20000"/>
          </a:bodyPr>
          <a:lstStyle/>
          <a:p>
            <a:r>
              <a:rPr lang="en-GB" dirty="0"/>
              <a:t>Research this piece of Art to find out some answers to questions below</a:t>
            </a:r>
          </a:p>
          <a:p>
            <a:r>
              <a:rPr lang="en-GB" dirty="0"/>
              <a:t>What was the Civil Rights Movement?</a:t>
            </a:r>
          </a:p>
          <a:p>
            <a:r>
              <a:rPr lang="en-GB" dirty="0"/>
              <a:t>What are the characters in the image doing, and where do they look like they might be from?</a:t>
            </a:r>
          </a:p>
          <a:p>
            <a:r>
              <a:rPr lang="en-GB" dirty="0"/>
              <a:t>What does the text say, and why do you think it is repeated like this?</a:t>
            </a:r>
          </a:p>
          <a:p>
            <a:r>
              <a:rPr lang="en-GB" dirty="0"/>
              <a:t>Using specific terminology, describe the use of colour and composition in the painting. </a:t>
            </a:r>
          </a:p>
          <a:p>
            <a:r>
              <a:rPr lang="en-GB" dirty="0"/>
              <a:t>How does this use of colour and composition, combined with the characters, affect the atmosphere in the piece?</a:t>
            </a:r>
          </a:p>
          <a:p>
            <a:r>
              <a:rPr lang="en-GB" dirty="0"/>
              <a:t>What do you think the artists’ message is about civil rights?</a:t>
            </a:r>
          </a:p>
          <a:p>
            <a:endParaRPr lang="en-GB" dirty="0"/>
          </a:p>
        </p:txBody>
      </p:sp>
      <p:pic>
        <p:nvPicPr>
          <p:cNvPr id="4" name="Picture 3"/>
          <p:cNvPicPr>
            <a:picLocks noChangeAspect="1"/>
          </p:cNvPicPr>
          <p:nvPr/>
        </p:nvPicPr>
        <p:blipFill rotWithShape="1">
          <a:blip r:embed="rId2"/>
          <a:srcRect l="21330" r="21597"/>
          <a:stretch/>
        </p:blipFill>
        <p:spPr>
          <a:xfrm>
            <a:off x="6906126" y="1582430"/>
            <a:ext cx="5209674" cy="5136735"/>
          </a:xfrm>
          <a:prstGeom prst="rect">
            <a:avLst/>
          </a:prstGeom>
        </p:spPr>
      </p:pic>
    </p:spTree>
    <p:extLst>
      <p:ext uri="{BB962C8B-B14F-4D97-AF65-F5344CB8AC3E}">
        <p14:creationId xmlns:p14="http://schemas.microsoft.com/office/powerpoint/2010/main" val="1458222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59" y="160409"/>
            <a:ext cx="11753836" cy="1325563"/>
          </a:xfrm>
          <a:solidFill>
            <a:schemeClr val="accent4">
              <a:lumMod val="40000"/>
              <a:lumOff val="60000"/>
            </a:schemeClr>
          </a:solidFill>
        </p:spPr>
        <p:txBody>
          <a:bodyPr>
            <a:normAutofit/>
          </a:bodyPr>
          <a:lstStyle/>
          <a:p>
            <a:r>
              <a:rPr lang="en-GB" dirty="0"/>
              <a:t>Task 1:</a:t>
            </a:r>
            <a:br>
              <a:rPr lang="en-GB" dirty="0"/>
            </a:br>
            <a:r>
              <a:rPr lang="de-DE" dirty="0"/>
              <a:t>Robert Rauschenberg, </a:t>
            </a:r>
            <a:r>
              <a:rPr lang="de-DE" i="1" dirty="0"/>
              <a:t>Buffalo II</a:t>
            </a:r>
            <a:r>
              <a:rPr lang="de-DE" dirty="0"/>
              <a:t> (1964)</a:t>
            </a:r>
            <a:endParaRPr lang="en-GB" sz="3600" dirty="0"/>
          </a:p>
        </p:txBody>
      </p:sp>
      <p:sp>
        <p:nvSpPr>
          <p:cNvPr id="3" name="Content Placeholder 2"/>
          <p:cNvSpPr>
            <a:spLocks noGrp="1"/>
          </p:cNvSpPr>
          <p:nvPr>
            <p:ph idx="1"/>
          </p:nvPr>
        </p:nvSpPr>
        <p:spPr>
          <a:xfrm>
            <a:off x="169459" y="1634556"/>
            <a:ext cx="5966646" cy="5039199"/>
          </a:xfrm>
          <a:solidFill>
            <a:schemeClr val="accent6">
              <a:lumMod val="20000"/>
              <a:lumOff val="80000"/>
            </a:schemeClr>
          </a:solidFill>
        </p:spPr>
        <p:txBody>
          <a:bodyPr>
            <a:normAutofit lnSpcReduction="10000"/>
          </a:bodyPr>
          <a:lstStyle/>
          <a:p>
            <a:r>
              <a:rPr lang="en-GB" dirty="0"/>
              <a:t>Research this piece of Art to find out some answers to questions below</a:t>
            </a:r>
          </a:p>
          <a:p>
            <a:r>
              <a:rPr lang="en-GB" dirty="0"/>
              <a:t>Who is the man depicted in this image?</a:t>
            </a:r>
          </a:p>
          <a:p>
            <a:r>
              <a:rPr lang="en-GB" dirty="0"/>
              <a:t>What techniques have been used in this pieces? Identify at least 3.</a:t>
            </a:r>
          </a:p>
          <a:p>
            <a:r>
              <a:rPr lang="en-GB" dirty="0"/>
              <a:t>What other images can you see in this piece?</a:t>
            </a:r>
          </a:p>
          <a:p>
            <a:r>
              <a:rPr lang="en-GB" dirty="0"/>
              <a:t>What is the link between all of the images in this piece?</a:t>
            </a:r>
          </a:p>
          <a:p>
            <a:r>
              <a:rPr lang="en-GB" dirty="0"/>
              <a:t>What do you think this piece of art is about? Why do you think this?</a:t>
            </a:r>
          </a:p>
          <a:p>
            <a:endParaRPr lang="en-GB" dirty="0"/>
          </a:p>
        </p:txBody>
      </p:sp>
      <p:pic>
        <p:nvPicPr>
          <p:cNvPr id="5" name="Picture 4"/>
          <p:cNvPicPr>
            <a:picLocks noChangeAspect="1"/>
          </p:cNvPicPr>
          <p:nvPr/>
        </p:nvPicPr>
        <p:blipFill rotWithShape="1">
          <a:blip r:embed="rId2"/>
          <a:srcRect l="7023" t="6813" r="6572" b="8014"/>
          <a:stretch/>
        </p:blipFill>
        <p:spPr>
          <a:xfrm>
            <a:off x="8109285" y="1647903"/>
            <a:ext cx="3814010" cy="5025852"/>
          </a:xfrm>
          <a:prstGeom prst="rect">
            <a:avLst/>
          </a:prstGeom>
        </p:spPr>
      </p:pic>
    </p:spTree>
    <p:extLst>
      <p:ext uri="{BB962C8B-B14F-4D97-AF65-F5344CB8AC3E}">
        <p14:creationId xmlns:p14="http://schemas.microsoft.com/office/powerpoint/2010/main" val="4087098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459" y="228600"/>
            <a:ext cx="11753836" cy="1257372"/>
          </a:xfrm>
          <a:solidFill>
            <a:schemeClr val="accent4">
              <a:lumMod val="40000"/>
              <a:lumOff val="60000"/>
            </a:schemeClr>
          </a:solidFill>
        </p:spPr>
        <p:txBody>
          <a:bodyPr>
            <a:normAutofit fontScale="90000"/>
          </a:bodyPr>
          <a:lstStyle/>
          <a:p>
            <a:r>
              <a:rPr lang="en-GB" dirty="0"/>
              <a:t>Eugene Delacroix, </a:t>
            </a:r>
            <a:r>
              <a:rPr lang="en-US" i="1" dirty="0"/>
              <a:t>July 28, 1830: Liberty Leading the People </a:t>
            </a:r>
            <a:r>
              <a:rPr lang="en-US" dirty="0"/>
              <a:t>(1830)</a:t>
            </a:r>
            <a:endParaRPr lang="en-GB" sz="3600" dirty="0"/>
          </a:p>
        </p:txBody>
      </p:sp>
      <p:sp>
        <p:nvSpPr>
          <p:cNvPr id="3" name="Content Placeholder 2"/>
          <p:cNvSpPr>
            <a:spLocks noGrp="1"/>
          </p:cNvSpPr>
          <p:nvPr>
            <p:ph idx="1"/>
          </p:nvPr>
        </p:nvSpPr>
        <p:spPr>
          <a:xfrm>
            <a:off x="169459" y="1634556"/>
            <a:ext cx="5966646" cy="5039199"/>
          </a:xfrm>
          <a:solidFill>
            <a:schemeClr val="accent6">
              <a:lumMod val="20000"/>
              <a:lumOff val="80000"/>
            </a:schemeClr>
          </a:solidFill>
        </p:spPr>
        <p:txBody>
          <a:bodyPr>
            <a:normAutofit fontScale="92500"/>
          </a:bodyPr>
          <a:lstStyle/>
          <a:p>
            <a:r>
              <a:rPr lang="en-GB" dirty="0"/>
              <a:t>Research this piece of Art to find out some answers to questions below</a:t>
            </a:r>
          </a:p>
          <a:p>
            <a:r>
              <a:rPr lang="en-GB" dirty="0"/>
              <a:t>What happened in France in 1830?</a:t>
            </a:r>
          </a:p>
          <a:p>
            <a:r>
              <a:rPr lang="en-GB" dirty="0"/>
              <a:t>Identify at least three things that are happening in this image.</a:t>
            </a:r>
          </a:p>
          <a:p>
            <a:r>
              <a:rPr lang="en-GB" dirty="0"/>
              <a:t>Who is the lady? How has the artist painted her so that our eyes are drawn to her first?</a:t>
            </a:r>
          </a:p>
          <a:p>
            <a:r>
              <a:rPr lang="en-GB" dirty="0"/>
              <a:t>Describe the way the artist has painted light and dark. </a:t>
            </a:r>
          </a:p>
          <a:p>
            <a:r>
              <a:rPr lang="en-GB" dirty="0"/>
              <a:t>What do you think the artists opinion of this event was? Explain your answer.</a:t>
            </a:r>
          </a:p>
          <a:p>
            <a:endParaRPr lang="en-GB" dirty="0"/>
          </a:p>
          <a:p>
            <a:endParaRPr lang="en-GB" dirty="0"/>
          </a:p>
        </p:txBody>
      </p:sp>
      <p:pic>
        <p:nvPicPr>
          <p:cNvPr id="2050" name="Picture 2" descr="La Liberté guidant le peuple (Liberty Leading the 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6571" y="1634557"/>
            <a:ext cx="5516723" cy="4369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6966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9402f8-4fc0-4ceb-8f98-cb3fce72d693" xsi:nil="true"/>
    <SharedWithUsers xmlns="9f9402f8-4fc0-4ceb-8f98-cb3fce72d693">
      <UserInfo>
        <DisplayName>J Stote</DisplayName>
        <AccountId>44</AccountId>
        <AccountType/>
      </UserInfo>
      <UserInfo>
        <DisplayName>CDB GS AR YEAR 07 Students</DisplayName>
        <AccountId>22</AccountId>
        <AccountType/>
      </UserInfo>
      <UserInfo>
        <DisplayName>D Strode</DisplayName>
        <AccountId>109</AccountId>
        <AccountType/>
      </UserInfo>
      <UserInfo>
        <DisplayName>S Gadd</DisplayName>
        <AccountId>577</AccountId>
        <AccountType/>
      </UserInfo>
    </SharedWithUsers>
    <lcf76f155ced4ddcb4097134ff3c332f xmlns="ef7e532d-dde7-4ec8-a25e-156123805345">
      <Terms xmlns="http://schemas.microsoft.com/office/infopath/2007/PartnerControls"/>
    </lcf76f155ced4ddcb4097134ff3c332f>
    <MediaLengthInSeconds xmlns="ef7e532d-dde7-4ec8-a25e-1561238053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C356E05D0B7E4DB79B8A9EF020BC95" ma:contentTypeVersion="14" ma:contentTypeDescription="Create a new document." ma:contentTypeScope="" ma:versionID="d8b82c09ea810af9e49869c32433c434">
  <xsd:schema xmlns:xsd="http://www.w3.org/2001/XMLSchema" xmlns:xs="http://www.w3.org/2001/XMLSchema" xmlns:p="http://schemas.microsoft.com/office/2006/metadata/properties" xmlns:ns2="ef7e532d-dde7-4ec8-a25e-156123805345" xmlns:ns3="9f9402f8-4fc0-4ceb-8f98-cb3fce72d693" targetNamespace="http://schemas.microsoft.com/office/2006/metadata/properties" ma:root="true" ma:fieldsID="b5b8901fce113c0470aab61a973c4157" ns2:_="" ns3:_="">
    <xsd:import namespace="ef7e532d-dde7-4ec8-a25e-156123805345"/>
    <xsd:import namespace="9f9402f8-4fc0-4ceb-8f98-cb3fce72d69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7e532d-dde7-4ec8-a25e-1561238053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dc6f2b9-fc82-4d02-a83c-71e5ae5e1ee4"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9402f8-4fc0-4ceb-8f98-cb3fce72d69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1bfe7eee-8cb0-4a08-84b9-26d7873af86b}" ma:internalName="TaxCatchAll" ma:showField="CatchAllData" ma:web="9f9402f8-4fc0-4ceb-8f98-cb3fce72d6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BD6AFF-AFD2-4F25-BCF0-9EE59AC3985E}">
  <ds:schemaRefs>
    <ds:schemaRef ds:uri="http://schemas.microsoft.com/office/2006/metadata/properties"/>
    <ds:schemaRef ds:uri="http://schemas.microsoft.com/office/infopath/2007/PartnerControls"/>
    <ds:schemaRef ds:uri="a80aa923-873f-4ac1-994c-d7887acb85b8"/>
    <ds:schemaRef ds:uri="00ca26f8-171f-412f-87a9-9e19dd96f447"/>
    <ds:schemaRef ds:uri="9f9402f8-4fc0-4ceb-8f98-cb3fce72d693"/>
    <ds:schemaRef ds:uri="ef7e532d-dde7-4ec8-a25e-156123805345"/>
  </ds:schemaRefs>
</ds:datastoreItem>
</file>

<file path=customXml/itemProps2.xml><?xml version="1.0" encoding="utf-8"?>
<ds:datastoreItem xmlns:ds="http://schemas.openxmlformats.org/officeDocument/2006/customXml" ds:itemID="{56F9607F-C47A-4564-995D-ADC931DE80D7}">
  <ds:schemaRefs>
    <ds:schemaRef ds:uri="http://schemas.microsoft.com/sharepoint/v3/contenttype/forms"/>
  </ds:schemaRefs>
</ds:datastoreItem>
</file>

<file path=customXml/itemProps3.xml><?xml version="1.0" encoding="utf-8"?>
<ds:datastoreItem xmlns:ds="http://schemas.openxmlformats.org/officeDocument/2006/customXml" ds:itemID="{6FDE1833-E137-459F-83CA-CD0B768597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7e532d-dde7-4ec8-a25e-156123805345"/>
    <ds:schemaRef ds:uri="9f9402f8-4fc0-4ceb-8f98-cb3fce72d6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104</TotalTime>
  <Words>1629</Words>
  <Application>Microsoft Office PowerPoint</Application>
  <PresentationFormat>Widescreen</PresentationFormat>
  <Paragraphs>120</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Year 11 into 12 Fine Art Gap Tasks</vt:lpstr>
      <vt:lpstr>Firstly, welcome to your Fine Art A-Level!</vt:lpstr>
      <vt:lpstr>Your Gap Tasks</vt:lpstr>
      <vt:lpstr>Your Gap Tasks</vt:lpstr>
      <vt:lpstr>Task 1: Create a response to an event of your choice</vt:lpstr>
      <vt:lpstr>Task 1:  Grayson Perry – “Matching Pair” (2016)</vt:lpstr>
      <vt:lpstr>Task 1: "Black Children Keep Your Spirits Free" (1972) by Carolyn Lawrence</vt:lpstr>
      <vt:lpstr>Task 1: Robert Rauschenberg, Buffalo II (1964)</vt:lpstr>
      <vt:lpstr>Eugene Delacroix, July 28, 1830: Liberty Leading the People (1830)</vt:lpstr>
      <vt:lpstr>Task 1: Your response</vt:lpstr>
      <vt:lpstr>Task 2: Constellations Art History</vt:lpstr>
      <vt:lpstr>Task 3: Skills building booklet</vt:lpstr>
      <vt:lpstr>Finally…</vt:lpstr>
    </vt:vector>
  </TitlesOfParts>
  <Company>guiseley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11 into 12 Fine Art Gap Tasks</dc:title>
  <dc:creator>K Armitage</dc:creator>
  <cp:lastModifiedBy>K Armitage</cp:lastModifiedBy>
  <cp:revision>53</cp:revision>
  <dcterms:created xsi:type="dcterms:W3CDTF">2020-05-11T12:24:52Z</dcterms:created>
  <dcterms:modified xsi:type="dcterms:W3CDTF">2024-06-05T09:19:32Z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85900</vt:r8>
  </property>
  <property fmtid="{D5CDD505-2E9C-101B-9397-08002B2CF9AE}" pid="3" name="SharedWithUsers">
    <vt:lpwstr>44;#A Dunnill;#22;#A Horton;#109;#S Gadd</vt:lpwstr>
  </property>
  <property fmtid="{D5CDD505-2E9C-101B-9397-08002B2CF9AE}" pid="4" name="ContentTypeId">
    <vt:lpwstr>0x010100B5C356E05D0B7E4DB79B8A9EF020BC95</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opic">
    <vt:lpwstr/>
  </property>
  <property fmtid="{D5CDD505-2E9C-101B-9397-08002B2CF9AE}" pid="10" name="Term">
    <vt:lpwstr/>
  </property>
  <property fmtid="{D5CDD505-2E9C-101B-9397-08002B2CF9AE}" pid="11" name="Exam Board">
    <vt:lpwstr/>
  </property>
  <property fmtid="{D5CDD505-2E9C-101B-9397-08002B2CF9AE}" pid="12" name="Week">
    <vt:lpwstr/>
  </property>
  <property fmtid="{D5CDD505-2E9C-101B-9397-08002B2CF9AE}" pid="13" name="MediaServiceImageTags">
    <vt:lpwstr/>
  </property>
  <property fmtid="{D5CDD505-2E9C-101B-9397-08002B2CF9AE}" pid="14" name="TriggerFlowInfo">
    <vt:lpwstr/>
  </property>
</Properties>
</file>