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C16D01-4873-FAFB-6421-E733EAB72D86}" v="13" dt="2024-06-19T13:17:34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8C16D01-4873-FAFB-6421-E733EAB72D86}"/>
    <pc:docChg chg="modSld">
      <pc:chgData name="" userId="" providerId="" clId="Web-{78C16D01-4873-FAFB-6421-E733EAB72D86}" dt="2024-06-19T13:16:51.505" v="0" actId="20577"/>
      <pc:docMkLst>
        <pc:docMk/>
      </pc:docMkLst>
      <pc:sldChg chg="modSp">
        <pc:chgData name="" userId="" providerId="" clId="Web-{78C16D01-4873-FAFB-6421-E733EAB72D86}" dt="2024-06-19T13:16:51.505" v="0" actId="20577"/>
        <pc:sldMkLst>
          <pc:docMk/>
          <pc:sldMk cId="776258986" sldId="256"/>
        </pc:sldMkLst>
        <pc:spChg chg="mod">
          <ac:chgData name="" userId="" providerId="" clId="Web-{78C16D01-4873-FAFB-6421-E733EAB72D86}" dt="2024-06-19T13:16:51.505" v="0" actId="20577"/>
          <ac:spMkLst>
            <pc:docMk/>
            <pc:sldMk cId="776258986" sldId="256"/>
            <ac:spMk id="3" creationId="{00000000-0000-0000-0000-000000000000}"/>
          </ac:spMkLst>
        </pc:spChg>
      </pc:sldChg>
    </pc:docChg>
  </pc:docChgLst>
  <pc:docChgLst>
    <pc:chgData name="M Isherwood" userId="S::isherwm1@guiseleyschool.org.uk::8499ec72-92ea-4fdd-8635-cbd446ca2444" providerId="AD" clId="Web-{78C16D01-4873-FAFB-6421-E733EAB72D86}"/>
    <pc:docChg chg="modSld">
      <pc:chgData name="M Isherwood" userId="S::isherwm1@guiseleyschool.org.uk::8499ec72-92ea-4fdd-8635-cbd446ca2444" providerId="AD" clId="Web-{78C16D01-4873-FAFB-6421-E733EAB72D86}" dt="2024-06-19T13:17:33.897" v="8" actId="20577"/>
      <pc:docMkLst>
        <pc:docMk/>
      </pc:docMkLst>
      <pc:sldChg chg="modSp">
        <pc:chgData name="M Isherwood" userId="S::isherwm1@guiseleyschool.org.uk::8499ec72-92ea-4fdd-8635-cbd446ca2444" providerId="AD" clId="Web-{78C16D01-4873-FAFB-6421-E733EAB72D86}" dt="2024-06-19T13:16:56.536" v="0" actId="20577"/>
        <pc:sldMkLst>
          <pc:docMk/>
          <pc:sldMk cId="776258986" sldId="256"/>
        </pc:sldMkLst>
        <pc:spChg chg="mod">
          <ac:chgData name="M Isherwood" userId="S::isherwm1@guiseleyschool.org.uk::8499ec72-92ea-4fdd-8635-cbd446ca2444" providerId="AD" clId="Web-{78C16D01-4873-FAFB-6421-E733EAB72D86}" dt="2024-06-19T13:16:56.536" v="0" actId="20577"/>
          <ac:spMkLst>
            <pc:docMk/>
            <pc:sldMk cId="776258986" sldId="256"/>
            <ac:spMk id="3" creationId="{00000000-0000-0000-0000-000000000000}"/>
          </ac:spMkLst>
        </pc:spChg>
      </pc:sldChg>
      <pc:sldChg chg="modSp">
        <pc:chgData name="M Isherwood" userId="S::isherwm1@guiseleyschool.org.uk::8499ec72-92ea-4fdd-8635-cbd446ca2444" providerId="AD" clId="Web-{78C16D01-4873-FAFB-6421-E733EAB72D86}" dt="2024-06-19T13:17:33.897" v="8" actId="20577"/>
        <pc:sldMkLst>
          <pc:docMk/>
          <pc:sldMk cId="4092683203" sldId="263"/>
        </pc:sldMkLst>
        <pc:spChg chg="mod">
          <ac:chgData name="M Isherwood" userId="S::isherwm1@guiseleyschool.org.uk::8499ec72-92ea-4fdd-8635-cbd446ca2444" providerId="AD" clId="Web-{78C16D01-4873-FAFB-6421-E733EAB72D86}" dt="2024-06-19T13:17:33.897" v="8" actId="20577"/>
          <ac:spMkLst>
            <pc:docMk/>
            <pc:sldMk cId="4092683203" sldId="26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5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8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1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01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54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0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09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4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68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B3CB2-0BD4-4A54-80C9-058A6413F734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CFCF9-D36E-4DD0-A174-C324745C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02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ffieldhealth.com/about-us/how-we-are-governed/2017-annual-repor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4: Customers and Consumers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137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GAP work: Deadline – September 2024</a:t>
            </a:r>
          </a:p>
          <a:p>
            <a:r>
              <a:rPr lang="en-GB" dirty="0"/>
              <a:t>Use this </a:t>
            </a:r>
            <a:r>
              <a:rPr lang="en-GB" dirty="0" err="1"/>
              <a:t>powerpoint</a:t>
            </a:r>
            <a:r>
              <a:rPr lang="en-GB" dirty="0"/>
              <a:t> and the crib sheet and unit 4 booklet to help you address P1. </a:t>
            </a:r>
          </a:p>
          <a:p>
            <a:r>
              <a:rPr lang="en-GB" dirty="0"/>
              <a:t>The Nuffield website will also be useful to refer to.    </a:t>
            </a: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hlinkClick r:id="rId2"/>
              </a:rPr>
              <a:t>https://www.nuffieldhealth.com/about-us/how-we-are-governed/2017-annual-report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625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we present this?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007834"/>
              </p:ext>
            </p:extLst>
          </p:nvPr>
        </p:nvGraphicFramePr>
        <p:xfrm>
          <a:off x="1087582" y="2247278"/>
          <a:ext cx="9730838" cy="3904139"/>
        </p:xfrm>
        <a:graphic>
          <a:graphicData uri="http://schemas.openxmlformats.org/drawingml/2006/table">
            <a:tbl>
              <a:tblPr firstRow="1" firstCol="1" bandRow="1"/>
              <a:tblGrid>
                <a:gridCol w="3243253">
                  <a:extLst>
                    <a:ext uri="{9D8B030D-6E8A-4147-A177-3AD203B41FA5}">
                      <a16:colId xmlns:a16="http://schemas.microsoft.com/office/drawing/2014/main" val="2031402971"/>
                    </a:ext>
                  </a:extLst>
                </a:gridCol>
                <a:gridCol w="3243253">
                  <a:extLst>
                    <a:ext uri="{9D8B030D-6E8A-4147-A177-3AD203B41FA5}">
                      <a16:colId xmlns:a16="http://schemas.microsoft.com/office/drawing/2014/main" val="970877007"/>
                    </a:ext>
                  </a:extLst>
                </a:gridCol>
                <a:gridCol w="3244332">
                  <a:extLst>
                    <a:ext uri="{9D8B030D-6E8A-4147-A177-3AD203B41FA5}">
                      <a16:colId xmlns:a16="http://schemas.microsoft.com/office/drawing/2014/main" val="741472750"/>
                    </a:ext>
                  </a:extLst>
                </a:gridCol>
              </a:tblGrid>
              <a:tr h="393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ebuchetMS"/>
                        </a:rPr>
                        <a:t>Customer Type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ebuchetMS"/>
                        </a:rPr>
                        <a:t>Specific Needs/Expectations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ebuchetMS"/>
                        </a:rPr>
                        <a:t>Business Response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298694"/>
                  </a:ext>
                </a:extLst>
              </a:tr>
              <a:tr h="1937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ebuchetMS"/>
                        </a:rPr>
                        <a:t>Internal (give examples)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ebuchetMS"/>
                        </a:rPr>
                        <a:t>Recap their needs/expectations as identified in task 2.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ebuchetMS"/>
                        </a:rPr>
                        <a:t>Explain (with examples) what actions the business has taken in order to meet the needs/expectations of this specific customer. 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886511"/>
                  </a:ext>
                </a:extLst>
              </a:tr>
              <a:tr h="157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(give specific</a:t>
                      </a:r>
                      <a:r>
                        <a:rPr lang="en-GB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examples)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85771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87582" y="1442200"/>
            <a:ext cx="678390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ebuchetMS" charset="0"/>
              </a:rPr>
              <a:t>Task 3:  The Business Response to differing customer needs P2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ebuchetMS" charset="0"/>
              </a:rPr>
              <a:t>In this section you could create a table such as the one below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ebuchetMS" charset="0"/>
              </a:rPr>
              <a:t>.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60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4: Customers and Consumers </a:t>
            </a:r>
            <a:br>
              <a:rPr lang="en-GB" dirty="0"/>
            </a:br>
            <a:r>
              <a:rPr lang="en-GB" sz="2800" b="1" dirty="0"/>
              <a:t>Wed 30th Sept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P2: describe actions that a specific business has taken in response to the differing needs of its customers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Deadline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Friday 9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th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October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en-US" dirty="0"/>
              <a:t>P3: Explain the range of customer services a specific business provides and how each area of the business has responded to the need to provide customer service </a:t>
            </a:r>
          </a:p>
          <a:p>
            <a:pPr marL="0" indent="0">
              <a:buNone/>
            </a:pPr>
            <a:r>
              <a:rPr lang="en-US" dirty="0"/>
              <a:t>Deadline: </a:t>
            </a:r>
            <a:r>
              <a:rPr lang="en-US" b="1" dirty="0">
                <a:solidFill>
                  <a:srgbClr val="FF0000"/>
                </a:solidFill>
              </a:rPr>
              <a:t>Tuesday – 13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 October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Break this down: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2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4: Customers and Consumers </a:t>
            </a:r>
            <a:br>
              <a:rPr lang="en-GB" dirty="0"/>
            </a:br>
            <a:r>
              <a:rPr lang="en-GB" sz="2800" b="1" dirty="0"/>
              <a:t>Wed 30th Sept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en-US" dirty="0"/>
              <a:t>P3: Explain the </a:t>
            </a:r>
            <a:r>
              <a:rPr lang="en-US" dirty="0">
                <a:solidFill>
                  <a:srgbClr val="FF0000"/>
                </a:solidFill>
              </a:rPr>
              <a:t>range of customer services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specific</a:t>
            </a:r>
            <a:r>
              <a:rPr lang="en-US" dirty="0"/>
              <a:t> business provides and how </a:t>
            </a:r>
            <a:r>
              <a:rPr lang="en-US" u="sng" dirty="0">
                <a:solidFill>
                  <a:srgbClr val="FF0000"/>
                </a:solidFill>
              </a:rPr>
              <a:t>each area of the business </a:t>
            </a:r>
            <a:r>
              <a:rPr lang="en-US" dirty="0">
                <a:solidFill>
                  <a:srgbClr val="FF0000"/>
                </a:solidFill>
              </a:rPr>
              <a:t>has responded to the need to provide customer service </a:t>
            </a:r>
          </a:p>
          <a:p>
            <a:pPr marL="0" indent="0">
              <a:buNone/>
            </a:pPr>
            <a:r>
              <a:rPr lang="en-US" dirty="0"/>
              <a:t>Deadline: </a:t>
            </a:r>
            <a:r>
              <a:rPr lang="en-US" b="1" dirty="0">
                <a:solidFill>
                  <a:srgbClr val="FF0000"/>
                </a:solidFill>
              </a:rPr>
              <a:t>Tuesday – 13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 October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What is the difference between customer facility and customer service?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What does each are of the business mean? – think about the gym itself!!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(Refer to the crib sheet)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Show an exemplar – how it can be set out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Show Nuffield Photos – where is the customer service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81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Todays Objectives – </a:t>
            </a:r>
            <a:br>
              <a:rPr lang="en-GB" dirty="0"/>
            </a:br>
            <a:r>
              <a:rPr lang="en-GB" dirty="0"/>
              <a:t>Unit 4 Customers and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Understand how to use the accompanying documents for this unit</a:t>
            </a:r>
          </a:p>
          <a:p>
            <a:r>
              <a:rPr lang="en-GB" dirty="0"/>
              <a:t>Performance criteria/Structure of the unit</a:t>
            </a:r>
          </a:p>
          <a:p>
            <a:r>
              <a:rPr lang="en-GB" dirty="0"/>
              <a:t>Specification</a:t>
            </a:r>
          </a:p>
          <a:p>
            <a:r>
              <a:rPr lang="en-GB" dirty="0"/>
              <a:t>Model Assignment</a:t>
            </a:r>
          </a:p>
          <a:p>
            <a:r>
              <a:rPr lang="en-GB" dirty="0"/>
              <a:t>Booklet</a:t>
            </a:r>
          </a:p>
          <a:p>
            <a:r>
              <a:rPr lang="en-GB" dirty="0"/>
              <a:t>Crib sheets</a:t>
            </a:r>
          </a:p>
          <a:p>
            <a:r>
              <a:rPr lang="en-GB" dirty="0"/>
              <a:t>Knowledge Organiser</a:t>
            </a:r>
          </a:p>
          <a:p>
            <a:r>
              <a:rPr lang="en-GB" dirty="0"/>
              <a:t>How to present each criteria</a:t>
            </a:r>
          </a:p>
          <a:p>
            <a:endParaRPr lang="en-GB" dirty="0"/>
          </a:p>
          <a:p>
            <a:r>
              <a:rPr lang="en-GB" dirty="0"/>
              <a:t>Understand how to introduce Unit 4 – refer to Unit 4 booklet</a:t>
            </a:r>
          </a:p>
          <a:p>
            <a:r>
              <a:rPr lang="en-GB" dirty="0"/>
              <a:t>Understand how to carry out P1 – refer to unit 4 booklet, spec and crib sheet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754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238"/>
            <a:ext cx="10515600" cy="57320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2700" b="1" dirty="0"/>
              <a:t>Performance criteria/Structure of the unit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448" t="18493" r="16716" b="6645"/>
          <a:stretch/>
        </p:blipFill>
        <p:spPr>
          <a:xfrm>
            <a:off x="300250" y="641444"/>
            <a:ext cx="11723428" cy="599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1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112" t="16302" r="16492" b="47063"/>
          <a:stretch/>
        </p:blipFill>
        <p:spPr>
          <a:xfrm>
            <a:off x="532263" y="0"/>
            <a:ext cx="11477767" cy="46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92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0093"/>
          </a:xfrm>
        </p:spPr>
        <p:txBody>
          <a:bodyPr>
            <a:normAutofit/>
          </a:bodyPr>
          <a:lstStyle/>
          <a:p>
            <a:r>
              <a:rPr lang="en-GB" sz="2400" dirty="0"/>
              <a:t>The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663" t="14908" r="31158" b="7044"/>
          <a:stretch/>
        </p:blipFill>
        <p:spPr>
          <a:xfrm>
            <a:off x="191070" y="818865"/>
            <a:ext cx="8079474" cy="58685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70543" y="1241946"/>
            <a:ext cx="2866029" cy="2759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Use the Specification as a checklist – if it says i.e. you must include it.</a:t>
            </a:r>
          </a:p>
          <a:p>
            <a:pPr algn="ctr"/>
            <a:r>
              <a:rPr lang="en-GB" sz="2400" dirty="0"/>
              <a:t>If it says e.g. only use what's applicable </a:t>
            </a:r>
          </a:p>
        </p:txBody>
      </p:sp>
      <p:sp>
        <p:nvSpPr>
          <p:cNvPr id="6" name="Oval 5"/>
          <p:cNvSpPr/>
          <p:nvPr/>
        </p:nvSpPr>
        <p:spPr>
          <a:xfrm>
            <a:off x="5377219" y="1308598"/>
            <a:ext cx="327547" cy="4503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096000" y="4983707"/>
            <a:ext cx="400334" cy="4503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/>
          <p:cNvSpPr/>
          <p:nvPr/>
        </p:nvSpPr>
        <p:spPr>
          <a:xfrm flipH="1">
            <a:off x="1842446" y="1308598"/>
            <a:ext cx="777923" cy="2308059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068" y="3683308"/>
            <a:ext cx="905301" cy="288126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59558" y="2101755"/>
            <a:ext cx="1050878" cy="764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9558" y="4699603"/>
            <a:ext cx="1050878" cy="764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217956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Present each criteria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5037" t="21280" r="19515" b="57217"/>
          <a:stretch/>
        </p:blipFill>
        <p:spPr>
          <a:xfrm>
            <a:off x="572069" y="1310185"/>
            <a:ext cx="10781731" cy="24702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33814" y="3493826"/>
            <a:ext cx="3370997" cy="2470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Full criteria as a title</a:t>
            </a:r>
          </a:p>
          <a:p>
            <a:endParaRPr lang="en-GB" sz="2000" dirty="0"/>
          </a:p>
          <a:p>
            <a:r>
              <a:rPr lang="en-GB" sz="2000" dirty="0"/>
              <a:t>If these are not there, your work is sent back to you.</a:t>
            </a:r>
          </a:p>
          <a:p>
            <a:endParaRPr lang="en-GB" sz="2000" dirty="0"/>
          </a:p>
          <a:p>
            <a:r>
              <a:rPr lang="en-GB" sz="2000" dirty="0"/>
              <a:t>Avoid using bullet points from the Spec</a:t>
            </a:r>
          </a:p>
        </p:txBody>
      </p:sp>
    </p:spTree>
    <p:extLst>
      <p:ext uri="{BB962C8B-B14F-4D97-AF65-F5344CB8AC3E}">
        <p14:creationId xmlns:p14="http://schemas.microsoft.com/office/powerpoint/2010/main" val="16543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documents and starting the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Crib sheet – this is a guide only</a:t>
            </a:r>
          </a:p>
          <a:p>
            <a:r>
              <a:rPr lang="en-GB" dirty="0"/>
              <a:t>Booklet – guides you through the unit and criteria</a:t>
            </a:r>
          </a:p>
          <a:p>
            <a:r>
              <a:rPr lang="en-GB" dirty="0"/>
              <a:t>Knowledge Organiser – basic explanations of the concepts/key words within the unit</a:t>
            </a:r>
          </a:p>
          <a:p>
            <a:r>
              <a:rPr lang="en-GB" dirty="0"/>
              <a:t>The book - Cambridge Technicals Level 3 Business (Hodder Education)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Starting the Unit</a:t>
            </a:r>
          </a:p>
          <a:p>
            <a:r>
              <a:rPr lang="en-GB" dirty="0"/>
              <a:t>Understand how to introduce Unit 4 – refer to Unit 4 booklet – Deadline </a:t>
            </a:r>
            <a:r>
              <a:rPr lang="en-GB" dirty="0">
                <a:solidFill>
                  <a:srgbClr val="FF0000"/>
                </a:solidFill>
              </a:rPr>
              <a:t>Tuesday 22nd Sept </a:t>
            </a:r>
            <a:r>
              <a:rPr lang="en-GB" dirty="0"/>
              <a:t>(before the lesson)</a:t>
            </a:r>
          </a:p>
          <a:p>
            <a:r>
              <a:rPr lang="en-GB" dirty="0"/>
              <a:t>Understand how to carry out P1 – refer to unit 4 booklet, spec and crib sheet – </a:t>
            </a:r>
            <a:r>
              <a:rPr lang="en-GB" dirty="0">
                <a:solidFill>
                  <a:srgbClr val="FF0000"/>
                </a:solidFill>
              </a:rPr>
              <a:t>Deadline Fri 2nd October</a:t>
            </a:r>
          </a:p>
          <a:p>
            <a:r>
              <a:rPr lang="en-GB" dirty="0"/>
              <a:t>For each criteria – email me the work – smithm3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40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4: Customers and Consumers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P2: describe actions that a specific business has taken in response to the differing needs of its customers 	</a:t>
            </a:r>
          </a:p>
          <a:p>
            <a:endParaRPr lang="en-GB" dirty="0"/>
          </a:p>
          <a:p>
            <a:r>
              <a:rPr lang="en-GB" dirty="0"/>
              <a:t>Break this down: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P2: describe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actions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that a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specific business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has taken in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response to the differing needs of its customers – </a:t>
            </a: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Deadline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Friday 9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th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October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683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45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P2: describe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actions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that a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specific business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has taken in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response to the differing needs of its customers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929" t="11312" r="13020" b="6210"/>
          <a:stretch/>
        </p:blipFill>
        <p:spPr>
          <a:xfrm>
            <a:off x="225631" y="130629"/>
            <a:ext cx="11424063" cy="64483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2306" y="4175073"/>
            <a:ext cx="2018805" cy="1448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/>
              <a:t>P2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332" y="3847605"/>
            <a:ext cx="8716489" cy="287382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85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402f8-4fc0-4ceb-8f98-cb3fce72d693" xsi:nil="true"/>
    <lcf76f155ced4ddcb4097134ff3c332f xmlns="ef7e532d-dde7-4ec8-a25e-156123805345">
      <Terms xmlns="http://schemas.microsoft.com/office/infopath/2007/PartnerControls"/>
    </lcf76f155ced4ddcb4097134ff3c332f>
    <SharedWithUsers xmlns="9f9402f8-4fc0-4ceb-8f98-cb3fce72d693">
      <UserInfo>
        <DisplayName/>
        <AccountId xsi:nil="true"/>
        <AccountType/>
      </UserInfo>
    </SharedWithUsers>
    <MediaLengthInSeconds xmlns="ef7e532d-dde7-4ec8-a25e-15612380534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C356E05D0B7E4DB79B8A9EF020BC95" ma:contentTypeVersion="14" ma:contentTypeDescription="Create a new document." ma:contentTypeScope="" ma:versionID="d8b82c09ea810af9e49869c32433c434">
  <xsd:schema xmlns:xsd="http://www.w3.org/2001/XMLSchema" xmlns:xs="http://www.w3.org/2001/XMLSchema" xmlns:p="http://schemas.microsoft.com/office/2006/metadata/properties" xmlns:ns2="ef7e532d-dde7-4ec8-a25e-156123805345" xmlns:ns3="9f9402f8-4fc0-4ceb-8f98-cb3fce72d693" targetNamespace="http://schemas.microsoft.com/office/2006/metadata/properties" ma:root="true" ma:fieldsID="b5b8901fce113c0470aab61a973c4157" ns2:_="" ns3:_="">
    <xsd:import namespace="ef7e532d-dde7-4ec8-a25e-156123805345"/>
    <xsd:import namespace="9f9402f8-4fc0-4ceb-8f98-cb3fce72d6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7e532d-dde7-4ec8-a25e-1561238053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dc6f2b9-fc82-4d02-a83c-71e5ae5e1e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02f8-4fc0-4ceb-8f98-cb3fce72d69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1bfe7eee-8cb0-4a08-84b9-26d7873af86b}" ma:internalName="TaxCatchAll" ma:showField="CatchAllData" ma:web="9f9402f8-4fc0-4ceb-8f98-cb3fce72d6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43E177-F5DF-4204-A868-8FB370ADB384}">
  <ds:schemaRefs>
    <ds:schemaRef ds:uri="http://schemas.microsoft.com/office/2006/metadata/properties"/>
    <ds:schemaRef ds:uri="http://schemas.microsoft.com/office/infopath/2007/PartnerControls"/>
    <ds:schemaRef ds:uri="9f9402f8-4fc0-4ceb-8f98-cb3fce72d693"/>
    <ds:schemaRef ds:uri="ef7e532d-dde7-4ec8-a25e-156123805345"/>
  </ds:schemaRefs>
</ds:datastoreItem>
</file>

<file path=customXml/itemProps2.xml><?xml version="1.0" encoding="utf-8"?>
<ds:datastoreItem xmlns:ds="http://schemas.openxmlformats.org/officeDocument/2006/customXml" ds:itemID="{6241DAB9-7560-405B-8F56-158B64FCF1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8A526C-CB10-4BD3-973C-1E347EAEA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7e532d-dde7-4ec8-a25e-156123805345"/>
    <ds:schemaRef ds:uri="9f9402f8-4fc0-4ceb-8f98-cb3fce72d6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430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 4: Customers and Consumers</vt:lpstr>
      <vt:lpstr>Todays Objectives –  Unit 4 Customers and Communication</vt:lpstr>
      <vt:lpstr> Performance criteria/Structure of the unit </vt:lpstr>
      <vt:lpstr>PowerPoint Presentation</vt:lpstr>
      <vt:lpstr>The Specification</vt:lpstr>
      <vt:lpstr>How to Present each criteria</vt:lpstr>
      <vt:lpstr>Supporting documents and starting the unit</vt:lpstr>
      <vt:lpstr>Unit 4: Customers and Consumers </vt:lpstr>
      <vt:lpstr>PowerPoint Presentation</vt:lpstr>
      <vt:lpstr>How can we present this?</vt:lpstr>
      <vt:lpstr>Unit 4: Customers and Consumers  Wed 30th Sept</vt:lpstr>
      <vt:lpstr>Unit 4: Customers and Consumers  Wed 30th Sept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Customers and Consumers</dc:title>
  <dc:creator>Michael Smith</dc:creator>
  <cp:lastModifiedBy>Windows User</cp:lastModifiedBy>
  <cp:revision>25</cp:revision>
  <dcterms:created xsi:type="dcterms:W3CDTF">2018-09-30T19:31:43Z</dcterms:created>
  <dcterms:modified xsi:type="dcterms:W3CDTF">2024-06-19T13:17:42Z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0x010100B5C356E05D0B7E4DB79B8A9EF020BC95</vt:lpwstr>
  </property>
  <property fmtid="{D5CDD505-2E9C-101B-9397-08002B2CF9AE}" pid="3" name="Order">
    <vt:r8>7329800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